
<file path=[Content_Types].xml><?xml version="1.0" encoding="utf-8"?>
<Types xmlns="http://schemas.openxmlformats.org/package/2006/content-types">
  <Default Extension="jpeg" ContentType="image/jpeg"/>
  <Default Extension="png" ContentType="image/png"/>
  <Default Extension="emf" ContentType="image/x-emf"/>
  <Default Extension="m4a" ContentType="audi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7"/>
  </p:notesMasterIdLst>
  <p:handoutMasterIdLst>
    <p:handoutMasterId r:id="rId33"/>
  </p:handoutMasterIdLst>
  <p:sldIdLst>
    <p:sldId id="363" r:id="rId3"/>
    <p:sldId id="364" r:id="rId4"/>
    <p:sldId id="365" r:id="rId5"/>
    <p:sldId id="368" r:id="rId6"/>
    <p:sldId id="367" r:id="rId7"/>
    <p:sldId id="369" r:id="rId8"/>
    <p:sldId id="370" r:id="rId9"/>
    <p:sldId id="371" r:id="rId10"/>
    <p:sldId id="372" r:id="rId11"/>
    <p:sldId id="373" r:id="rId12"/>
    <p:sldId id="374" r:id="rId13"/>
    <p:sldId id="328" r:id="rId14"/>
    <p:sldId id="362" r:id="rId15"/>
    <p:sldId id="352" r:id="rId16"/>
    <p:sldId id="266" r:id="rId17"/>
    <p:sldId id="353" r:id="rId18"/>
    <p:sldId id="360" r:id="rId19"/>
    <p:sldId id="375" r:id="rId20"/>
    <p:sldId id="361" r:id="rId21"/>
    <p:sldId id="329" r:id="rId22"/>
    <p:sldId id="297" r:id="rId23"/>
    <p:sldId id="357" r:id="rId24"/>
    <p:sldId id="356" r:id="rId25"/>
    <p:sldId id="306" r:id="rId26"/>
    <p:sldId id="358" r:id="rId28"/>
    <p:sldId id="292" r:id="rId29"/>
    <p:sldId id="330" r:id="rId30"/>
    <p:sldId id="278" r:id="rId31"/>
    <p:sldId id="261" r:id="rId32"/>
  </p:sldIdLst>
  <p:sldSz cx="9144000" cy="5143500" type="screen16x9"/>
  <p:notesSz cx="6858000" cy="9144000"/>
  <p:defaultTex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AA"/>
    <a:srgbClr val="008FD4"/>
    <a:srgbClr val="0070B1"/>
    <a:srgbClr val="5ACBF5"/>
    <a:srgbClr val="8CC63E"/>
    <a:srgbClr val="00ABBD"/>
    <a:srgbClr val="00AEEF"/>
    <a:srgbClr val="0089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424" autoAdjust="0"/>
  </p:normalViewPr>
  <p:slideViewPr>
    <p:cSldViewPr snapToGrid="0" snapToObjects="1">
      <p:cViewPr varScale="1">
        <p:scale>
          <a:sx n="98" d="100"/>
          <a:sy n="98" d="100"/>
        </p:scale>
        <p:origin x="120" y="84"/>
      </p:cViewPr>
      <p:guideLst>
        <p:guide orient="horz" pos="1620"/>
        <p:guide pos="289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handoutMaster" Target="handoutMasters/handoutMaster1.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notesMaster" Target="notesMasters/notesMaster1.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kumimoji="1" sz="1200">
                <a:latin typeface="+mn-lt"/>
                <a:ea typeface="+mn-ea"/>
                <a:cs typeface="+mn-cs"/>
              </a:defRPr>
            </a:lvl1pPr>
          </a:lstStyle>
          <a:p>
            <a:pPr>
              <a:defRPr/>
            </a:pPr>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kumimoji="1" sz="1200">
                <a:latin typeface="+mn-lt"/>
                <a:ea typeface="+mn-ea"/>
                <a:cs typeface="+mn-cs"/>
              </a:defRPr>
            </a:lvl1pPr>
          </a:lstStyle>
          <a:p>
            <a:pPr>
              <a:defRPr/>
            </a:pPr>
            <a:fld id="{F2FAECFD-CC53-4182-9FDD-29AABDA331A7}" type="datetimeFigureOut">
              <a:rPr lang="zh-CN" altLang="en-US"/>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kumimoji="1" sz="1200">
                <a:latin typeface="+mn-lt"/>
                <a:ea typeface="+mn-ea"/>
                <a:cs typeface="+mn-cs"/>
              </a:defRPr>
            </a:lvl1pPr>
          </a:lstStyle>
          <a:p>
            <a:pPr>
              <a:defRPr/>
            </a:pPr>
            <a:endParaRPr lang="zh-CN" altLang="en-US"/>
          </a:p>
        </p:txBody>
      </p:sp>
      <p:sp>
        <p:nvSpPr>
          <p:cNvPr id="5" name="幻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kumimoji="1" sz="1200">
                <a:latin typeface="+mn-lt"/>
                <a:ea typeface="+mn-ea"/>
                <a:cs typeface="+mn-cs"/>
              </a:defRPr>
            </a:lvl1pPr>
          </a:lstStyle>
          <a:p>
            <a:pPr>
              <a:defRPr/>
            </a:pPr>
            <a:fld id="{28C7C476-630F-4E97-AD79-548321178EAE}" type="slidenum">
              <a:rPr lang="zh-CN" altLang="en-US"/>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4CB26-7A21-424D-BBBE-48B31CAE517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2EC12B-5EF6-4550-AD6D-5965B694A1F2}"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开放性问题：用于</a:t>
            </a:r>
            <a:r>
              <a:rPr lang="en-US" altLang="zh-CN" dirty="0" smtClean="0"/>
              <a:t>THz</a:t>
            </a:r>
            <a:r>
              <a:rPr lang="zh-CN" altLang="en-US" dirty="0" smtClean="0"/>
              <a:t>频段的电光调制器和光混频器。比较有前途的是基于等离子激元的电光调制器和基于石墨烯的</a:t>
            </a:r>
            <a:r>
              <a:rPr lang="en-US" altLang="zh-CN" dirty="0" smtClean="0"/>
              <a:t>UTC-PD</a:t>
            </a:r>
            <a:r>
              <a:rPr lang="zh-CN" altLang="en-US" dirty="0" smtClean="0"/>
              <a:t>光混频器。</a:t>
            </a:r>
            <a:endParaRPr lang="zh-CN" altLang="en-US" dirty="0"/>
          </a:p>
        </p:txBody>
      </p:sp>
      <p:sp>
        <p:nvSpPr>
          <p:cNvPr id="4" name="灯片编号占位符 3"/>
          <p:cNvSpPr>
            <a:spLocks noGrp="1"/>
          </p:cNvSpPr>
          <p:nvPr>
            <p:ph type="sldNum" sz="quarter" idx="10"/>
          </p:nvPr>
        </p:nvSpPr>
        <p:spPr/>
        <p:txBody>
          <a:bodyPr/>
          <a:lstStyle/>
          <a:p>
            <a:fld id="{DC2EC12B-5EF6-4550-AD6D-5965B694A1F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 name="TextBox 5"/>
          <p:cNvSpPr txBox="1">
            <a:spLocks noChangeArrowheads="1"/>
          </p:cNvSpPr>
          <p:nvPr/>
        </p:nvSpPr>
        <p:spPr bwMode="auto">
          <a:xfrm>
            <a:off x="5848350" y="4454525"/>
            <a:ext cx="184150" cy="368300"/>
          </a:xfrm>
          <a:prstGeom prst="rect">
            <a:avLst/>
          </a:prstGeom>
          <a:noFill/>
          <a:ln w="9525">
            <a:noFill/>
            <a:miter lim="800000"/>
          </a:ln>
        </p:spPr>
        <p:txBody>
          <a:bodyPr wrap="none">
            <a:spAutoFit/>
          </a:bodyPr>
          <a:lstStyle/>
          <a:p>
            <a:pPr>
              <a:defRPr/>
            </a:pPr>
            <a:endParaRPr lang="en-US">
              <a:latin typeface="Arial" panose="020B0604020202020204" pitchFamily="34" charset="0"/>
              <a:cs typeface="Arial" panose="020B0604020202020204" pitchFamily="34" charset="0"/>
            </a:endParaRPr>
          </a:p>
        </p:txBody>
      </p:sp>
      <p:sp>
        <p:nvSpPr>
          <p:cNvPr id="7" name="TextBox 6"/>
          <p:cNvSpPr txBox="1">
            <a:spLocks noChangeArrowheads="1"/>
          </p:cNvSpPr>
          <p:nvPr/>
        </p:nvSpPr>
        <p:spPr bwMode="auto">
          <a:xfrm>
            <a:off x="4814888" y="4170363"/>
            <a:ext cx="184150" cy="368300"/>
          </a:xfrm>
          <a:prstGeom prst="rect">
            <a:avLst/>
          </a:prstGeom>
          <a:noFill/>
          <a:ln w="9525">
            <a:noFill/>
            <a:miter lim="800000"/>
          </a:ln>
        </p:spPr>
        <p:txBody>
          <a:bodyPr wrap="none">
            <a:spAutoFit/>
          </a:bodyPr>
          <a:lstStyle/>
          <a:p>
            <a:pPr>
              <a:defRPr/>
            </a:pPr>
            <a:endParaRPr lang="en-US">
              <a:latin typeface="Arial" panose="020B0604020202020204" pitchFamily="34" charset="0"/>
              <a:cs typeface="Arial" panose="020B0604020202020204" pitchFamily="34" charset="0"/>
            </a:endParaRPr>
          </a:p>
        </p:txBody>
      </p:sp>
      <p:sp>
        <p:nvSpPr>
          <p:cNvPr id="10" name="TextBox 9"/>
          <p:cNvSpPr txBox="1">
            <a:spLocks noChangeArrowheads="1"/>
          </p:cNvSpPr>
          <p:nvPr/>
        </p:nvSpPr>
        <p:spPr bwMode="auto">
          <a:xfrm>
            <a:off x="4037013" y="3638550"/>
            <a:ext cx="185737" cy="369888"/>
          </a:xfrm>
          <a:prstGeom prst="rect">
            <a:avLst/>
          </a:prstGeom>
          <a:noFill/>
          <a:ln w="9525">
            <a:noFill/>
            <a:miter lim="800000"/>
          </a:ln>
        </p:spPr>
        <p:txBody>
          <a:bodyPr wrap="none">
            <a:spAutoFit/>
          </a:bodyPr>
          <a:lstStyle/>
          <a:p>
            <a:pPr>
              <a:defRPr/>
            </a:pPr>
            <a:endParaRPr lang="en-US">
              <a:latin typeface="Arial" panose="020B0604020202020204" pitchFamily="34" charset="0"/>
              <a:cs typeface="Arial" panose="020B0604020202020204" pitchFamily="34" charset="0"/>
            </a:endParaRPr>
          </a:p>
        </p:txBody>
      </p:sp>
      <p:sp>
        <p:nvSpPr>
          <p:cNvPr id="20" name="TextBox 18"/>
          <p:cNvSpPr txBox="1">
            <a:spLocks noChangeArrowheads="1"/>
          </p:cNvSpPr>
          <p:nvPr/>
        </p:nvSpPr>
        <p:spPr bwMode="auto">
          <a:xfrm>
            <a:off x="8153400" y="1016000"/>
            <a:ext cx="914400" cy="914400"/>
          </a:xfrm>
          <a:prstGeom prst="rect">
            <a:avLst/>
          </a:prstGeom>
          <a:noFill/>
          <a:ln w="9525">
            <a:noFill/>
            <a:miter lim="800000"/>
          </a:ln>
        </p:spPr>
        <p:txBody>
          <a:bodyPr wrap="none" lIns="0" tIns="0" rIns="0" bIns="0"/>
          <a:lstStyle/>
          <a:p>
            <a:pPr>
              <a:defRPr/>
            </a:pPr>
            <a:endParaRPr kumimoji="1" lang="en-US">
              <a:latin typeface="Arial" panose="020B0604020202020204" pitchFamily="34" charset="0"/>
              <a:cs typeface="Arial" panose="020B0604020202020204" pitchFamily="34" charset="0"/>
            </a:endParaRPr>
          </a:p>
        </p:txBody>
      </p:sp>
      <p:sp>
        <p:nvSpPr>
          <p:cNvPr id="21" name="TextBox 19"/>
          <p:cNvSpPr txBox="1">
            <a:spLocks noChangeArrowheads="1"/>
          </p:cNvSpPr>
          <p:nvPr/>
        </p:nvSpPr>
        <p:spPr bwMode="auto">
          <a:xfrm>
            <a:off x="4864100" y="3378200"/>
            <a:ext cx="914400" cy="914400"/>
          </a:xfrm>
          <a:prstGeom prst="rect">
            <a:avLst/>
          </a:prstGeom>
          <a:noFill/>
          <a:ln w="9525">
            <a:noFill/>
            <a:miter lim="800000"/>
          </a:ln>
        </p:spPr>
        <p:txBody>
          <a:bodyPr wrap="none" lIns="0" tIns="0" rIns="0" bIns="0"/>
          <a:lstStyle/>
          <a:p>
            <a:pPr>
              <a:defRPr/>
            </a:pPr>
            <a:endParaRPr kumimoji="1" lang="en-US">
              <a:latin typeface="Arial" panose="020B0604020202020204" pitchFamily="34" charset="0"/>
              <a:cs typeface="Arial" panose="020B0604020202020204" pitchFamily="34" charset="0"/>
            </a:endParaRPr>
          </a:p>
        </p:txBody>
      </p:sp>
      <p:sp>
        <p:nvSpPr>
          <p:cNvPr id="9" name="副标题 2"/>
          <p:cNvSpPr>
            <a:spLocks noGrp="1"/>
          </p:cNvSpPr>
          <p:nvPr>
            <p:ph type="subTitle" idx="1"/>
          </p:nvPr>
        </p:nvSpPr>
        <p:spPr>
          <a:xfrm>
            <a:off x="430210" y="1314082"/>
            <a:ext cx="6400800" cy="562760"/>
          </a:xfrm>
        </p:spPr>
        <p:txBody>
          <a:bodyPr>
            <a:normAutofit/>
          </a:bodyPr>
          <a:lstStyle>
            <a:lvl1pPr marL="0" indent="0" algn="l">
              <a:lnSpc>
                <a:spcPct val="100000"/>
              </a:lnSpc>
              <a:buNone/>
              <a:defRPr kumimoji="1" lang="zh-CN" altLang="en-US" sz="2200" b="0" i="0" kern="1200" dirty="0">
                <a:solidFill>
                  <a:srgbClr val="8CC63E"/>
                </a:solidFill>
                <a:latin typeface="Arial" panose="020B0604020202020204" pitchFamily="34" charset="0"/>
                <a:ea typeface="微软雅黑" panose="020B0503020204020204" charset="-122"/>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zh-CN" altLang="en-US" smtClean="0"/>
              <a:t>单击此处编辑母版副标题样式</a:t>
            </a:r>
            <a:endParaRPr lang="en-US" dirty="0"/>
          </a:p>
        </p:txBody>
      </p:sp>
      <p:sp>
        <p:nvSpPr>
          <p:cNvPr id="35" name="Text Placeholder 34"/>
          <p:cNvSpPr>
            <a:spLocks noGrp="1"/>
          </p:cNvSpPr>
          <p:nvPr>
            <p:ph type="body" sz="quarter" idx="10"/>
          </p:nvPr>
        </p:nvSpPr>
        <p:spPr>
          <a:xfrm>
            <a:off x="1047311" y="2412862"/>
            <a:ext cx="4478338" cy="1006822"/>
          </a:xfrm>
        </p:spPr>
        <p:txBody>
          <a:bodyPr>
            <a:normAutofit/>
          </a:bodyPr>
          <a:lstStyle>
            <a:lvl1pPr marL="0" indent="0">
              <a:buNone/>
              <a:defRPr sz="1400">
                <a:solidFill>
                  <a:srgbClr val="FFFFFF"/>
                </a:solidFill>
                <a:latin typeface="Arial" panose="020B0604020202020204" pitchFamily="34" charset="0"/>
                <a:ea typeface="Arial" panose="020B0604020202020204" pitchFamily="34" charset="0"/>
                <a:cs typeface="Arial" panose="020B0604020202020204" pitchFamily="34" charset="0"/>
              </a:defRPr>
            </a:lvl1pPr>
          </a:lstStyle>
          <a:p>
            <a:pPr lvl="0"/>
            <a:r>
              <a:rPr lang="zh-CN" altLang="en-US" smtClean="0"/>
              <a:t>单击此处编辑母版文本样式</a:t>
            </a:r>
            <a:endParaRPr lang="zh-CN" altLang="en-US" smtClean="0"/>
          </a:p>
        </p:txBody>
      </p:sp>
      <p:sp>
        <p:nvSpPr>
          <p:cNvPr id="8" name="标题 1"/>
          <p:cNvSpPr>
            <a:spLocks noGrp="1"/>
          </p:cNvSpPr>
          <p:nvPr>
            <p:ph type="ctrTitle"/>
          </p:nvPr>
        </p:nvSpPr>
        <p:spPr>
          <a:xfrm>
            <a:off x="430210" y="860996"/>
            <a:ext cx="6400800" cy="444238"/>
          </a:xfrm>
        </p:spPr>
        <p:txBody>
          <a:bodyPr>
            <a:noAutofit/>
          </a:bodyPr>
          <a:lstStyle>
            <a:lvl1pPr algn="l">
              <a:defRPr kumimoji="1" lang="zh-CN" altLang="en-US" sz="2800" b="1" i="0" kern="1200" dirty="0">
                <a:solidFill>
                  <a:schemeClr val="bg1"/>
                </a:solidFill>
                <a:latin typeface="Arial" panose="020B0604020202020204" pitchFamily="34" charset="0"/>
                <a:ea typeface="微软雅黑" panose="020B0503020204020204" charset="-122"/>
                <a:cs typeface="Arial" panose="020B0604020202020204" pitchFamily="34" charset="0"/>
              </a:defRPr>
            </a:lvl1pPr>
          </a:lstStyle>
          <a:p>
            <a:pPr lvl="0"/>
            <a:r>
              <a:rPr lang="zh-CN" altLang="en-US" smtClean="0"/>
              <a:t>单击此处编辑母版标题样式</a:t>
            </a:r>
            <a:endParaRPr lang="en-US" dirty="0"/>
          </a:p>
        </p:txBody>
      </p:sp>
      <p:pic>
        <p:nvPicPr>
          <p:cNvPr id="3" name="图片 2" descr="未标题-1-01"/>
          <p:cNvPicPr>
            <a:picLocks noChangeAspect="1"/>
          </p:cNvPicPr>
          <p:nvPr userDrawn="1"/>
        </p:nvPicPr>
        <p:blipFill>
          <a:blip r:embed="rId3"/>
          <a:stretch>
            <a:fillRect/>
          </a:stretch>
        </p:blipFill>
        <p:spPr>
          <a:xfrm>
            <a:off x="7538720" y="314960"/>
            <a:ext cx="1397000" cy="70104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目录">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 name="标题 1"/>
          <p:cNvSpPr>
            <a:spLocks noGrp="1"/>
          </p:cNvSpPr>
          <p:nvPr>
            <p:ph type="ctrTitle"/>
          </p:nvPr>
        </p:nvSpPr>
        <p:spPr>
          <a:xfrm>
            <a:off x="1645426" y="415004"/>
            <a:ext cx="6920949" cy="718293"/>
          </a:xfrm>
        </p:spPr>
        <p:txBody>
          <a:bodyPr rtlCol="0">
            <a:normAutofit/>
          </a:bodyPr>
          <a:lstStyle>
            <a:lvl1pPr>
              <a:defRPr lang="en-US" altLang="zh-CN" sz="2400" dirty="0" smtClean="0">
                <a:solidFill>
                  <a:srgbClr val="008FD4"/>
                </a:solidFill>
                <a:latin typeface="Arial" panose="020B0604020202020204" pitchFamily="34" charset="0"/>
                <a:cs typeface="Arial" panose="020B0604020202020204" pitchFamily="34" charset="0"/>
              </a:defRPr>
            </a:lvl1pPr>
          </a:lstStyle>
          <a:p>
            <a:pPr lvl="0"/>
            <a:r>
              <a:rPr lang="zh-CN" altLang="en-US" smtClean="0"/>
              <a:t>单击此处编辑母版标题样式</a:t>
            </a:r>
            <a:endParaRPr lang="en-US" altLang="zh-CN" dirty="0" smtClean="0"/>
          </a:p>
        </p:txBody>
      </p:sp>
      <p:sp>
        <p:nvSpPr>
          <p:cNvPr id="36" name="Rectangle 3"/>
          <p:cNvSpPr>
            <a:spLocks noGrp="1" noChangeArrowheads="1"/>
          </p:cNvSpPr>
          <p:nvPr>
            <p:ph idx="10"/>
          </p:nvPr>
        </p:nvSpPr>
        <p:spPr bwMode="auto">
          <a:xfrm>
            <a:off x="1645426" y="1180188"/>
            <a:ext cx="6920949" cy="3044499"/>
          </a:xfrm>
          <a:prstGeom prst="rect">
            <a:avLst/>
          </a:prstGeom>
        </p:spPr>
        <p:txBody>
          <a:bodyPr rtlCol="0">
            <a:normAutofit/>
          </a:bodyPr>
          <a:lstStyle>
            <a:lvl1pPr>
              <a:defRPr kumimoji="1" lang="zh-CN" altLang="en-US" sz="2000" dirty="0">
                <a:solidFill>
                  <a:schemeClr val="tx1">
                    <a:lumMod val="75000"/>
                    <a:lumOff val="25000"/>
                  </a:schemeClr>
                </a:solidFill>
                <a:latin typeface="Arial" panose="020B0604020202020204" pitchFamily="34" charset="0"/>
                <a:cs typeface="Arial" panose="020B0604020202020204" pitchFamily="34" charset="0"/>
              </a:defRPr>
            </a:lvl1pPr>
            <a:lvl2pPr>
              <a:defRPr kumimoji="1" lang="zh-CN" altLang="en-US" sz="1800" b="0" i="0" kern="1200" baseline="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2pPr>
            <a:lvl3pPr>
              <a:defRPr kumimoji="1" lang="zh-CN" altLang="en-US" sz="1600" b="0" i="0" kern="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3pPr>
            <a:lvl4pPr>
              <a:defRPr kumimoji="1" lang="zh-CN" altLang="en-US" sz="1400" b="0" i="0" kern="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4pPr>
            <a:lvl5pPr>
              <a:defRPr kumimoji="1" lang="zh-CN" altLang="en-US" sz="1200" b="0" i="0" kern="1200" dirty="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5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内容">
    <p:spTree>
      <p:nvGrpSpPr>
        <p:cNvPr id="1" name=""/>
        <p:cNvGrpSpPr/>
        <p:nvPr/>
      </p:nvGrpSpPr>
      <p:grpSpPr>
        <a:xfrm>
          <a:off x="0" y="0"/>
          <a:ext cx="0" cy="0"/>
          <a:chOff x="0" y="0"/>
          <a:chExt cx="0" cy="0"/>
        </a:xfrm>
      </p:grpSpPr>
      <p:pic>
        <p:nvPicPr>
          <p:cNvPr id="14" name="Picture 15" descr="ZTE_ppt_design_0202-06.jpg"/>
          <p:cNvPicPr>
            <a:picLocks noChangeAspect="1"/>
          </p:cNvPicPr>
          <p:nvPr/>
        </p:nvPicPr>
        <p:blipFill>
          <a:blip r:embed="rId2"/>
          <a:srcRect/>
          <a:stretch>
            <a:fillRect/>
          </a:stretch>
        </p:blipFill>
        <p:spPr bwMode="auto">
          <a:xfrm>
            <a:off x="0" y="4779963"/>
            <a:ext cx="9144000" cy="387350"/>
          </a:xfrm>
          <a:prstGeom prst="rect">
            <a:avLst/>
          </a:prstGeom>
          <a:noFill/>
          <a:ln w="9525">
            <a:noFill/>
            <a:miter lim="800000"/>
            <a:headEnd/>
            <a:tailEnd/>
          </a:ln>
        </p:spPr>
      </p:pic>
      <p:sp>
        <p:nvSpPr>
          <p:cNvPr id="15" name="TextBox 16"/>
          <p:cNvSpPr txBox="1">
            <a:spLocks noChangeArrowheads="1"/>
          </p:cNvSpPr>
          <p:nvPr/>
        </p:nvSpPr>
        <p:spPr bwMode="auto">
          <a:xfrm>
            <a:off x="4271963" y="4914900"/>
            <a:ext cx="2190750" cy="169863"/>
          </a:xfrm>
          <a:prstGeom prst="rect">
            <a:avLst/>
          </a:prstGeom>
          <a:noFill/>
          <a:ln w="9525">
            <a:noFill/>
            <a:miter lim="800000"/>
          </a:ln>
        </p:spPr>
        <p:txBody>
          <a:bodyPr lIns="0" tIns="0" rIns="0" bIns="0"/>
          <a:lstStyle/>
          <a:p>
            <a:pPr>
              <a:defRPr/>
            </a:pPr>
            <a:r>
              <a:rPr kumimoji="1" lang="en-US" sz="600" dirty="0">
                <a:solidFill>
                  <a:srgbClr val="7F7F7F"/>
                </a:solidFill>
                <a:latin typeface="Arial" panose="020B0604020202020204" pitchFamily="34" charset="0"/>
                <a:cs typeface="Arial" panose="020B0604020202020204" pitchFamily="34" charset="0"/>
              </a:rPr>
              <a:t>© ZTE </a:t>
            </a:r>
            <a:r>
              <a:rPr kumimoji="1" lang="en-US" sz="600" dirty="0" smtClean="0">
                <a:solidFill>
                  <a:srgbClr val="7F7F7F"/>
                </a:solidFill>
                <a:latin typeface="Arial" panose="020B0604020202020204" pitchFamily="34" charset="0"/>
                <a:cs typeface="Arial" panose="020B0604020202020204" pitchFamily="34" charset="0"/>
              </a:rPr>
              <a:t>All </a:t>
            </a:r>
            <a:r>
              <a:rPr kumimoji="1" lang="en-US" sz="600" dirty="0">
                <a:solidFill>
                  <a:srgbClr val="7F7F7F"/>
                </a:solidFill>
                <a:latin typeface="Arial" panose="020B0604020202020204" pitchFamily="34" charset="0"/>
                <a:cs typeface="Arial" panose="020B0604020202020204" pitchFamily="34" charset="0"/>
              </a:rPr>
              <a:t>rights reserved</a:t>
            </a:r>
            <a:endParaRPr kumimoji="1" lang="en-US" sz="600" dirty="0">
              <a:solidFill>
                <a:srgbClr val="7F7F7F"/>
              </a:solidFill>
              <a:latin typeface="Arial" panose="020B0604020202020204" pitchFamily="34" charset="0"/>
              <a:cs typeface="Arial" panose="020B0604020202020204" pitchFamily="34" charset="0"/>
            </a:endParaRPr>
          </a:p>
        </p:txBody>
      </p:sp>
      <p:sp>
        <p:nvSpPr>
          <p:cNvPr id="16" name="Slide Number Placeholder 5"/>
          <p:cNvSpPr>
            <a:spLocks noGrp="1"/>
          </p:cNvSpPr>
          <p:nvPr/>
        </p:nvSpPr>
        <p:spPr bwMode="auto">
          <a:xfrm>
            <a:off x="238125" y="4849813"/>
            <a:ext cx="419100" cy="365125"/>
          </a:xfrm>
          <a:prstGeom prst="rect">
            <a:avLst/>
          </a:prstGeom>
          <a:noFill/>
          <a:ln w="9525">
            <a:noFill/>
            <a:miter lim="800000"/>
          </a:ln>
        </p:spPr>
        <p:txBody>
          <a:bodyPr anchor="ctr"/>
          <a:lstStyle/>
          <a:p>
            <a:pPr>
              <a:defRPr/>
            </a:pPr>
            <a:fld id="{C0E72943-9F54-4067-A950-84A709784270}" type="slidenum">
              <a:rPr lang="en-US" sz="800">
                <a:solidFill>
                  <a:srgbClr val="404040"/>
                </a:solidFill>
                <a:latin typeface="Arial" panose="020B0604020202020204" pitchFamily="34" charset="0"/>
                <a:cs typeface="Arial" panose="020B0604020202020204" pitchFamily="34" charset="0"/>
              </a:rPr>
            </a:fld>
            <a:endParaRPr lang="en-US" sz="800">
              <a:solidFill>
                <a:srgbClr val="404040"/>
              </a:solidFill>
              <a:latin typeface="Arial" panose="020B0604020202020204" pitchFamily="34" charset="0"/>
              <a:cs typeface="Arial" panose="020B0604020202020204" pitchFamily="34" charset="0"/>
            </a:endParaRPr>
          </a:p>
        </p:txBody>
      </p:sp>
      <p:sp>
        <p:nvSpPr>
          <p:cNvPr id="32" name="文本占位符 2"/>
          <p:cNvSpPr>
            <a:spLocks noGrp="1"/>
          </p:cNvSpPr>
          <p:nvPr>
            <p:ph idx="12"/>
          </p:nvPr>
        </p:nvSpPr>
        <p:spPr>
          <a:xfrm>
            <a:off x="336136" y="1270076"/>
            <a:ext cx="8513763" cy="3346880"/>
          </a:xfrm>
          <a:prstGeom prst="rect">
            <a:avLst/>
          </a:prstGeom>
        </p:spPr>
        <p:txBody>
          <a:bodyPr rtlCol="0">
            <a:noAutofit/>
          </a:bodyPr>
          <a:lstStyle>
            <a:lvl1pPr>
              <a:defRPr kumimoji="1" lang="zh-CN" altLang="en-US" sz="1800" baseline="0" dirty="0" smtClean="0">
                <a:solidFill>
                  <a:schemeClr val="tx1">
                    <a:lumMod val="75000"/>
                    <a:lumOff val="25000"/>
                  </a:schemeClr>
                </a:solidFill>
                <a:latin typeface="Arial" panose="020B0604020202020204" pitchFamily="34" charset="0"/>
                <a:cs typeface="Arial" panose="020B0604020202020204" pitchFamily="34" charset="0"/>
              </a:defRPr>
            </a:lvl1pPr>
            <a:lvl2pPr>
              <a:defRPr kumimoji="1" lang="zh-CN" altLang="en-US" sz="1400" b="0" i="0" kern="1200"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33" name="标题 13"/>
          <p:cNvSpPr>
            <a:spLocks noGrp="1"/>
          </p:cNvSpPr>
          <p:nvPr>
            <p:ph type="title"/>
          </p:nvPr>
        </p:nvSpPr>
        <p:spPr>
          <a:xfrm>
            <a:off x="336137" y="411131"/>
            <a:ext cx="8513762" cy="723727"/>
          </a:xfrm>
        </p:spPr>
        <p:txBody>
          <a:bodyPr rtlCol="0">
            <a:noAutofit/>
          </a:bodyPr>
          <a:lstStyle>
            <a:lvl1pPr>
              <a:defRPr lang="zh-CN" altLang="en-US" b="0" dirty="0">
                <a:solidFill>
                  <a:srgbClr val="008FD4"/>
                </a:solidFill>
                <a:latin typeface="Arial" panose="020B0604020202020204" pitchFamily="34" charset="0"/>
                <a:cs typeface="Arial" panose="020B0604020202020204" pitchFamily="34" charset="0"/>
              </a:defRPr>
            </a:lvl1pPr>
          </a:lstStyle>
          <a:p>
            <a:pPr lvl="0"/>
            <a:r>
              <a:rPr lang="zh-CN" altLang="en-US" dirty="0" smtClean="0"/>
              <a:t>单击此处编辑母版标题样式</a:t>
            </a: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内容">
    <p:spTree>
      <p:nvGrpSpPr>
        <p:cNvPr id="1" name=""/>
        <p:cNvGrpSpPr/>
        <p:nvPr/>
      </p:nvGrpSpPr>
      <p:grpSpPr>
        <a:xfrm>
          <a:off x="0" y="0"/>
          <a:ext cx="0" cy="0"/>
          <a:chOff x="0" y="0"/>
          <a:chExt cx="0" cy="0"/>
        </a:xfrm>
      </p:grpSpPr>
      <p:pic>
        <p:nvPicPr>
          <p:cNvPr id="5" name="Picture 3" descr="ZTE_ppt_design_0202-06.jpg"/>
          <p:cNvPicPr>
            <a:picLocks noChangeAspect="1"/>
          </p:cNvPicPr>
          <p:nvPr/>
        </p:nvPicPr>
        <p:blipFill>
          <a:blip r:embed="rId2"/>
          <a:srcRect/>
          <a:stretch>
            <a:fillRect/>
          </a:stretch>
        </p:blipFill>
        <p:spPr bwMode="auto">
          <a:xfrm>
            <a:off x="0" y="4779963"/>
            <a:ext cx="9144000" cy="387350"/>
          </a:xfrm>
          <a:prstGeom prst="rect">
            <a:avLst/>
          </a:prstGeom>
          <a:noFill/>
          <a:ln w="9525">
            <a:noFill/>
            <a:miter lim="800000"/>
            <a:headEnd/>
            <a:tailEnd/>
          </a:ln>
        </p:spPr>
      </p:pic>
      <p:sp>
        <p:nvSpPr>
          <p:cNvPr id="6" name="TextBox 5"/>
          <p:cNvSpPr txBox="1">
            <a:spLocks noChangeArrowheads="1"/>
          </p:cNvSpPr>
          <p:nvPr/>
        </p:nvSpPr>
        <p:spPr bwMode="auto">
          <a:xfrm>
            <a:off x="4271963" y="4914900"/>
            <a:ext cx="2190750" cy="169863"/>
          </a:xfrm>
          <a:prstGeom prst="rect">
            <a:avLst/>
          </a:prstGeom>
          <a:noFill/>
          <a:ln w="9525">
            <a:noFill/>
            <a:miter lim="800000"/>
          </a:ln>
        </p:spPr>
        <p:txBody>
          <a:bodyPr lIns="0" tIns="0" rIns="0" bIns="0"/>
          <a:lstStyle/>
          <a:p>
            <a:pPr>
              <a:defRPr/>
            </a:pPr>
            <a:r>
              <a:rPr kumimoji="1" lang="en-US" sz="600" dirty="0">
                <a:solidFill>
                  <a:srgbClr val="7F7F7F"/>
                </a:solidFill>
                <a:latin typeface="Arial" panose="020B0604020202020204" pitchFamily="34" charset="0"/>
                <a:cs typeface="Arial" panose="020B0604020202020204" pitchFamily="34" charset="0"/>
              </a:rPr>
              <a:t>© ZTE </a:t>
            </a:r>
            <a:r>
              <a:rPr kumimoji="1" lang="en-US" sz="600" dirty="0" smtClean="0">
                <a:solidFill>
                  <a:srgbClr val="7F7F7F"/>
                </a:solidFill>
                <a:latin typeface="Arial" panose="020B0604020202020204" pitchFamily="34" charset="0"/>
                <a:cs typeface="Arial" panose="020B0604020202020204" pitchFamily="34" charset="0"/>
              </a:rPr>
              <a:t>All </a:t>
            </a:r>
            <a:r>
              <a:rPr kumimoji="1" lang="en-US" sz="600" dirty="0">
                <a:solidFill>
                  <a:srgbClr val="7F7F7F"/>
                </a:solidFill>
                <a:latin typeface="Arial" panose="020B0604020202020204" pitchFamily="34" charset="0"/>
                <a:cs typeface="Arial" panose="020B0604020202020204" pitchFamily="34" charset="0"/>
              </a:rPr>
              <a:t>rights reserved</a:t>
            </a:r>
            <a:endParaRPr kumimoji="1" lang="en-US" sz="600" dirty="0">
              <a:solidFill>
                <a:srgbClr val="7F7F7F"/>
              </a:solidFill>
              <a:latin typeface="Arial" panose="020B0604020202020204" pitchFamily="34" charset="0"/>
              <a:cs typeface="Arial" panose="020B0604020202020204" pitchFamily="34" charset="0"/>
            </a:endParaRPr>
          </a:p>
        </p:txBody>
      </p:sp>
      <p:sp>
        <p:nvSpPr>
          <p:cNvPr id="7" name="Slide Number Placeholder 5"/>
          <p:cNvSpPr>
            <a:spLocks noGrp="1"/>
          </p:cNvSpPr>
          <p:nvPr/>
        </p:nvSpPr>
        <p:spPr bwMode="auto">
          <a:xfrm>
            <a:off x="238125" y="4849813"/>
            <a:ext cx="419100" cy="365125"/>
          </a:xfrm>
          <a:prstGeom prst="rect">
            <a:avLst/>
          </a:prstGeom>
          <a:noFill/>
          <a:ln w="9525">
            <a:noFill/>
            <a:miter lim="800000"/>
          </a:ln>
        </p:spPr>
        <p:txBody>
          <a:bodyPr anchor="ctr"/>
          <a:lstStyle/>
          <a:p>
            <a:pPr>
              <a:defRPr/>
            </a:pPr>
            <a:fld id="{113F1D33-9059-47D3-954B-5D17F3B4270F}" type="slidenum">
              <a:rPr lang="en-US" sz="800">
                <a:solidFill>
                  <a:srgbClr val="404040"/>
                </a:solidFill>
                <a:latin typeface="Arial" panose="020B0604020202020204" pitchFamily="34" charset="0"/>
                <a:cs typeface="Arial" panose="020B0604020202020204" pitchFamily="34" charset="0"/>
              </a:rPr>
            </a:fld>
            <a:endParaRPr lang="en-US" sz="800">
              <a:solidFill>
                <a:srgbClr val="404040"/>
              </a:solidFill>
              <a:latin typeface="Arial" panose="020B0604020202020204" pitchFamily="34" charset="0"/>
              <a:cs typeface="Arial" panose="020B0604020202020204" pitchFamily="34" charset="0"/>
            </a:endParaRPr>
          </a:p>
        </p:txBody>
      </p:sp>
      <p:sp>
        <p:nvSpPr>
          <p:cNvPr id="26" name="文本占位符 2"/>
          <p:cNvSpPr>
            <a:spLocks noGrp="1"/>
          </p:cNvSpPr>
          <p:nvPr>
            <p:ph idx="12"/>
          </p:nvPr>
        </p:nvSpPr>
        <p:spPr>
          <a:xfrm>
            <a:off x="4747351" y="1270076"/>
            <a:ext cx="4102547" cy="3346880"/>
          </a:xfrm>
          <a:prstGeom prst="rect">
            <a:avLst/>
          </a:prstGeom>
        </p:spPr>
        <p:txBody>
          <a:bodyPr rtlCol="0">
            <a:noAutofit/>
          </a:bodyPr>
          <a:lstStyle>
            <a:lvl1pPr>
              <a:defRPr kumimoji="1" lang="zh-CN" altLang="en-US" sz="1800" baseline="0" dirty="0" smtClean="0">
                <a:solidFill>
                  <a:schemeClr val="tx1">
                    <a:lumMod val="75000"/>
                    <a:lumOff val="25000"/>
                  </a:schemeClr>
                </a:solidFill>
                <a:latin typeface="Arial" panose="020B0604020202020204" pitchFamily="34" charset="0"/>
                <a:cs typeface="Arial" panose="020B0604020202020204" pitchFamily="34" charset="0"/>
              </a:defRPr>
            </a:lvl1pPr>
            <a:lvl2pPr>
              <a:defRPr kumimoji="1" lang="zh-CN" altLang="en-US" sz="1400" b="0" i="0" kern="1200"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27" name="文本占位符 2"/>
          <p:cNvSpPr>
            <a:spLocks noGrp="1"/>
          </p:cNvSpPr>
          <p:nvPr>
            <p:ph idx="13"/>
          </p:nvPr>
        </p:nvSpPr>
        <p:spPr>
          <a:xfrm>
            <a:off x="336136" y="1270076"/>
            <a:ext cx="4102549" cy="3346880"/>
          </a:xfrm>
          <a:prstGeom prst="rect">
            <a:avLst/>
          </a:prstGeom>
        </p:spPr>
        <p:txBody>
          <a:bodyPr rtlCol="0">
            <a:noAutofit/>
          </a:bodyPr>
          <a:lstStyle>
            <a:lvl1pPr>
              <a:defRPr kumimoji="1" lang="zh-CN" altLang="en-US" sz="1800" baseline="0" dirty="0" smtClean="0">
                <a:solidFill>
                  <a:schemeClr val="tx1">
                    <a:lumMod val="75000"/>
                    <a:lumOff val="25000"/>
                  </a:schemeClr>
                </a:solidFill>
                <a:latin typeface="Arial" panose="020B0604020202020204" pitchFamily="34" charset="0"/>
                <a:cs typeface="Arial" panose="020B0604020202020204" pitchFamily="34" charset="0"/>
              </a:defRPr>
            </a:lvl1pPr>
            <a:lvl2pPr>
              <a:defRPr kumimoji="1" lang="zh-CN" altLang="en-US" sz="1400" b="0" i="0" kern="1200"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28" name="标题 13"/>
          <p:cNvSpPr>
            <a:spLocks noGrp="1"/>
          </p:cNvSpPr>
          <p:nvPr>
            <p:ph type="title"/>
          </p:nvPr>
        </p:nvSpPr>
        <p:spPr>
          <a:xfrm>
            <a:off x="336137" y="411131"/>
            <a:ext cx="8513762" cy="723727"/>
          </a:xfrm>
        </p:spPr>
        <p:txBody>
          <a:bodyPr rtlCol="0">
            <a:noAutofit/>
          </a:bodyPr>
          <a:lstStyle>
            <a:lvl1pPr>
              <a:defRPr lang="zh-CN" altLang="en-US" b="0" dirty="0">
                <a:solidFill>
                  <a:srgbClr val="008FD4"/>
                </a:solidFill>
                <a:latin typeface="Arial" panose="020B0604020202020204" pitchFamily="34" charset="0"/>
                <a:cs typeface="Arial" panose="020B0604020202020204" pitchFamily="34" charset="0"/>
              </a:defRPr>
            </a:lvl1pPr>
          </a:lstStyle>
          <a:p>
            <a:pPr lvl="0"/>
            <a:r>
              <a:rPr lang="zh-CN" altLang="en-US" dirty="0" smtClean="0"/>
              <a:t>单击此处编辑母版标题样式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8_内容">
    <p:spTree>
      <p:nvGrpSpPr>
        <p:cNvPr id="1" name=""/>
        <p:cNvGrpSpPr/>
        <p:nvPr/>
      </p:nvGrpSpPr>
      <p:grpSpPr>
        <a:xfrm>
          <a:off x="0" y="0"/>
          <a:ext cx="0" cy="0"/>
          <a:chOff x="0" y="0"/>
          <a:chExt cx="0" cy="0"/>
        </a:xfrm>
      </p:grpSpPr>
      <p:pic>
        <p:nvPicPr>
          <p:cNvPr id="5" name="Picture 3" descr="ZTE_ppt_design_0202-06.jpg"/>
          <p:cNvPicPr>
            <a:picLocks noChangeAspect="1"/>
          </p:cNvPicPr>
          <p:nvPr/>
        </p:nvPicPr>
        <p:blipFill>
          <a:blip r:embed="rId2"/>
          <a:srcRect/>
          <a:stretch>
            <a:fillRect/>
          </a:stretch>
        </p:blipFill>
        <p:spPr bwMode="auto">
          <a:xfrm>
            <a:off x="0" y="4779963"/>
            <a:ext cx="9144000" cy="387350"/>
          </a:xfrm>
          <a:prstGeom prst="rect">
            <a:avLst/>
          </a:prstGeom>
          <a:noFill/>
          <a:ln w="9525">
            <a:noFill/>
            <a:miter lim="800000"/>
            <a:headEnd/>
            <a:tailEnd/>
          </a:ln>
        </p:spPr>
      </p:pic>
      <p:sp>
        <p:nvSpPr>
          <p:cNvPr id="6" name="TextBox 5"/>
          <p:cNvSpPr txBox="1">
            <a:spLocks noChangeArrowheads="1"/>
          </p:cNvSpPr>
          <p:nvPr/>
        </p:nvSpPr>
        <p:spPr bwMode="auto">
          <a:xfrm>
            <a:off x="4271963" y="4914900"/>
            <a:ext cx="2190750" cy="169863"/>
          </a:xfrm>
          <a:prstGeom prst="rect">
            <a:avLst/>
          </a:prstGeom>
          <a:noFill/>
          <a:ln w="9525">
            <a:noFill/>
            <a:miter lim="800000"/>
          </a:ln>
        </p:spPr>
        <p:txBody>
          <a:bodyPr lIns="0" tIns="0" rIns="0" bIns="0"/>
          <a:lstStyle/>
          <a:p>
            <a:pPr>
              <a:defRPr/>
            </a:pPr>
            <a:r>
              <a:rPr kumimoji="1" lang="en-US" sz="600" dirty="0">
                <a:solidFill>
                  <a:srgbClr val="7F7F7F"/>
                </a:solidFill>
                <a:latin typeface="Arial" panose="020B0604020202020204" pitchFamily="34" charset="0"/>
                <a:cs typeface="Arial" panose="020B0604020202020204" pitchFamily="34" charset="0"/>
              </a:rPr>
              <a:t>© ZTE </a:t>
            </a:r>
            <a:r>
              <a:rPr kumimoji="1" lang="en-US" sz="600" dirty="0" smtClean="0">
                <a:solidFill>
                  <a:srgbClr val="7F7F7F"/>
                </a:solidFill>
                <a:latin typeface="Arial" panose="020B0604020202020204" pitchFamily="34" charset="0"/>
                <a:cs typeface="Arial" panose="020B0604020202020204" pitchFamily="34" charset="0"/>
              </a:rPr>
              <a:t>All </a:t>
            </a:r>
            <a:r>
              <a:rPr kumimoji="1" lang="en-US" sz="600" dirty="0">
                <a:solidFill>
                  <a:srgbClr val="7F7F7F"/>
                </a:solidFill>
                <a:latin typeface="Arial" panose="020B0604020202020204" pitchFamily="34" charset="0"/>
                <a:cs typeface="Arial" panose="020B0604020202020204" pitchFamily="34" charset="0"/>
              </a:rPr>
              <a:t>rights reserved</a:t>
            </a:r>
            <a:endParaRPr kumimoji="1" lang="en-US" sz="600" dirty="0">
              <a:solidFill>
                <a:srgbClr val="7F7F7F"/>
              </a:solidFill>
              <a:latin typeface="Arial" panose="020B0604020202020204" pitchFamily="34" charset="0"/>
              <a:cs typeface="Arial" panose="020B0604020202020204" pitchFamily="34" charset="0"/>
            </a:endParaRPr>
          </a:p>
        </p:txBody>
      </p:sp>
      <p:sp>
        <p:nvSpPr>
          <p:cNvPr id="7" name="Slide Number Placeholder 5"/>
          <p:cNvSpPr>
            <a:spLocks noGrp="1"/>
          </p:cNvSpPr>
          <p:nvPr/>
        </p:nvSpPr>
        <p:spPr bwMode="auto">
          <a:xfrm>
            <a:off x="238125" y="4849813"/>
            <a:ext cx="419100" cy="365125"/>
          </a:xfrm>
          <a:prstGeom prst="rect">
            <a:avLst/>
          </a:prstGeom>
          <a:noFill/>
          <a:ln w="9525">
            <a:noFill/>
            <a:miter lim="800000"/>
          </a:ln>
        </p:spPr>
        <p:txBody>
          <a:bodyPr anchor="ctr"/>
          <a:lstStyle/>
          <a:p>
            <a:pPr>
              <a:defRPr/>
            </a:pPr>
            <a:fld id="{D9DD1A95-C1D4-4F9A-857F-0557B7623FF8}" type="slidenum">
              <a:rPr lang="en-US" sz="800">
                <a:solidFill>
                  <a:srgbClr val="404040"/>
                </a:solidFill>
                <a:latin typeface="Arial" panose="020B0604020202020204" pitchFamily="34" charset="0"/>
                <a:cs typeface="Arial" panose="020B0604020202020204" pitchFamily="34" charset="0"/>
              </a:rPr>
            </a:fld>
            <a:endParaRPr lang="en-US" sz="800">
              <a:solidFill>
                <a:srgbClr val="404040"/>
              </a:solidFill>
              <a:latin typeface="Arial" panose="020B0604020202020204" pitchFamily="34" charset="0"/>
              <a:cs typeface="Arial" panose="020B0604020202020204" pitchFamily="34" charset="0"/>
            </a:endParaRPr>
          </a:p>
        </p:txBody>
      </p:sp>
      <p:sp>
        <p:nvSpPr>
          <p:cNvPr id="23" name="文本占位符 2"/>
          <p:cNvSpPr>
            <a:spLocks noGrp="1"/>
          </p:cNvSpPr>
          <p:nvPr>
            <p:ph idx="11"/>
          </p:nvPr>
        </p:nvSpPr>
        <p:spPr>
          <a:xfrm>
            <a:off x="5678397" y="1270076"/>
            <a:ext cx="3171501" cy="3346880"/>
          </a:xfrm>
          <a:prstGeom prst="rect">
            <a:avLst/>
          </a:prstGeom>
        </p:spPr>
        <p:txBody>
          <a:bodyPr rtlCol="0">
            <a:noAutofit/>
          </a:bodyPr>
          <a:lstStyle>
            <a:lvl1pPr>
              <a:defRPr kumimoji="1" lang="zh-CN" altLang="en-US" sz="1800" baseline="0" dirty="0" smtClean="0">
                <a:solidFill>
                  <a:schemeClr val="tx1">
                    <a:lumMod val="75000"/>
                    <a:lumOff val="25000"/>
                  </a:schemeClr>
                </a:solidFill>
                <a:latin typeface="Arial" panose="020B0604020202020204" pitchFamily="34" charset="0"/>
                <a:cs typeface="Arial" panose="020B0604020202020204" pitchFamily="34" charset="0"/>
              </a:defRPr>
            </a:lvl1pPr>
            <a:lvl2pPr>
              <a:defRPr kumimoji="1" lang="zh-CN" altLang="en-US" sz="1400" b="0" i="0" kern="1200"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25" name="文本占位符 2"/>
          <p:cNvSpPr>
            <a:spLocks noGrp="1"/>
          </p:cNvSpPr>
          <p:nvPr>
            <p:ph idx="12"/>
          </p:nvPr>
        </p:nvSpPr>
        <p:spPr>
          <a:xfrm>
            <a:off x="336136" y="1270076"/>
            <a:ext cx="5041495" cy="3346880"/>
          </a:xfrm>
          <a:prstGeom prst="rect">
            <a:avLst/>
          </a:prstGeom>
        </p:spPr>
        <p:txBody>
          <a:bodyPr rtlCol="0">
            <a:noAutofit/>
          </a:bodyPr>
          <a:lstStyle>
            <a:lvl1pPr>
              <a:defRPr kumimoji="1" lang="zh-CN" altLang="en-US" sz="1800" baseline="0" dirty="0" smtClean="0">
                <a:solidFill>
                  <a:schemeClr val="tx1">
                    <a:lumMod val="75000"/>
                    <a:lumOff val="25000"/>
                  </a:schemeClr>
                </a:solidFill>
                <a:latin typeface="Arial" panose="020B0604020202020204" pitchFamily="34" charset="0"/>
                <a:cs typeface="Arial" panose="020B0604020202020204" pitchFamily="34" charset="0"/>
              </a:defRPr>
            </a:lvl1pPr>
            <a:lvl2pPr>
              <a:defRPr kumimoji="1" lang="zh-CN" altLang="en-US" sz="1400" b="0" i="0" kern="1200" dirty="0" smtClean="0">
                <a:solidFill>
                  <a:schemeClr val="tx1">
                    <a:lumMod val="75000"/>
                    <a:lumOff val="25000"/>
                  </a:schemeClr>
                </a:solidFill>
                <a:latin typeface="Arial" panose="020B0604020202020204" pitchFamily="34" charset="0"/>
                <a:ea typeface="微软雅黑" panose="020B0503020204020204" charset="-122"/>
                <a:cs typeface="Arial" panose="020B0604020202020204" pitchFamily="34" charset="0"/>
              </a:defRPr>
            </a:lvl2pPr>
          </a:lstStyle>
          <a:p>
            <a:pPr lvl="0"/>
            <a:r>
              <a:rPr lang="zh-CN" altLang="en-US" smtClean="0"/>
              <a:t>单击此处编辑母版文本样式</a:t>
            </a:r>
            <a:endParaRPr lang="zh-CN" altLang="en-US" smtClean="0"/>
          </a:p>
          <a:p>
            <a:pPr lvl="1"/>
            <a:r>
              <a:rPr lang="zh-CN" altLang="en-US" smtClean="0"/>
              <a:t>第二级</a:t>
            </a:r>
            <a:endParaRPr lang="zh-CN" altLang="en-US" smtClean="0"/>
          </a:p>
        </p:txBody>
      </p:sp>
      <p:sp>
        <p:nvSpPr>
          <p:cNvPr id="26" name="标题 13"/>
          <p:cNvSpPr>
            <a:spLocks noGrp="1"/>
          </p:cNvSpPr>
          <p:nvPr>
            <p:ph type="title"/>
          </p:nvPr>
        </p:nvSpPr>
        <p:spPr>
          <a:xfrm>
            <a:off x="336137" y="411131"/>
            <a:ext cx="8513762" cy="723727"/>
          </a:xfrm>
        </p:spPr>
        <p:txBody>
          <a:bodyPr rtlCol="0">
            <a:noAutofit/>
          </a:bodyPr>
          <a:lstStyle>
            <a:lvl1pPr>
              <a:defRPr lang="zh-CN" altLang="en-US" b="0" dirty="0">
                <a:solidFill>
                  <a:srgbClr val="008FD4"/>
                </a:solidFill>
                <a:latin typeface="Arial" panose="020B0604020202020204" pitchFamily="34" charset="0"/>
                <a:cs typeface="Arial" panose="020B0604020202020204" pitchFamily="34" charset="0"/>
              </a:defRPr>
            </a:lvl1pPr>
          </a:lstStyle>
          <a:p>
            <a:pPr lvl="0"/>
            <a:r>
              <a:rPr lang="zh-CN" altLang="en-US" dirty="0" smtClean="0"/>
              <a:t>单击此处编辑母版标题样式</a:t>
            </a:r>
            <a:endParaRPr lang="zh-CN" alt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感谢">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96858" y="1493618"/>
            <a:ext cx="6144216" cy="1115297"/>
          </a:xfrm>
        </p:spPr>
        <p:txBody>
          <a:bodyPr rtlCol="0">
            <a:noAutofit/>
          </a:bodyPr>
          <a:lstStyle>
            <a:lvl1pPr>
              <a:defRPr lang="en-US" sz="4000" baseline="0" dirty="0">
                <a:solidFill>
                  <a:schemeClr val="bg1"/>
                </a:solidFill>
                <a:latin typeface="Arial" panose="020B0604020202020204" pitchFamily="34" charset="0"/>
                <a:cs typeface="Arial" panose="020B0604020202020204" pitchFamily="34" charset="0"/>
              </a:defRPr>
            </a:lvl1pPr>
          </a:lstStyle>
          <a:p>
            <a:pPr lvl="0"/>
            <a:r>
              <a:rPr lang="zh-CN" altLang="en-US" smtClean="0"/>
              <a:t>单击此处编辑母版标题样式</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7" Type="http://schemas.openxmlformats.org/officeDocument/2006/relationships/theme" Target="../theme/theme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333375" y="341313"/>
            <a:ext cx="8516938" cy="722312"/>
          </a:xfrm>
          <a:prstGeom prst="rect">
            <a:avLst/>
          </a:prstGeom>
          <a:noFill/>
          <a:ln w="9525">
            <a:noFill/>
            <a:miter lim="800000"/>
          </a:ln>
        </p:spPr>
        <p:txBody>
          <a:bodyPr vert="horz" wrap="square" lIns="0" tIns="0" rIns="0" bIns="0" numCol="1" anchor="t"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358775" y="1200150"/>
            <a:ext cx="8491538" cy="3189288"/>
          </a:xfrm>
          <a:prstGeom prst="rect">
            <a:avLst/>
          </a:prstGeom>
          <a:noFill/>
          <a:ln w="9525">
            <a:noFill/>
            <a:miter lim="800000"/>
          </a:ln>
        </p:spPr>
        <p:txBody>
          <a:bodyPr vert="horz" wrap="square" lIns="0" tIns="0" rIns="0" bIns="0" numCol="1" anchor="t" anchorCtr="0" compatLnSpc="1"/>
          <a:lstStyle/>
          <a:p>
            <a:pPr lvl="0"/>
            <a:r>
              <a:rPr lang="zh-CN" altLang="en-US" smtClean="0"/>
              <a:t>单击此处编辑母版文本样式</a:t>
            </a:r>
            <a:endParaRPr lang="zh-CN" altLang="en-US" smtClean="0"/>
          </a:p>
          <a:p>
            <a:pPr lvl="1"/>
            <a:r>
              <a:rPr lang="zh-CN" altLang="en-US" smtClean="0"/>
              <a:t>二级</a:t>
            </a:r>
            <a:endParaRPr lang="zh-CN" altLang="en-US" smtClean="0"/>
          </a:p>
          <a:p>
            <a:pPr lvl="2"/>
            <a:r>
              <a:rPr lang="zh-CN" altLang="en-US" smtClean="0"/>
              <a:t>三级</a:t>
            </a:r>
            <a:endParaRPr lang="zh-CN" altLang="en-US" smtClean="0"/>
          </a:p>
          <a:p>
            <a:pPr lvl="3"/>
            <a:r>
              <a:rPr lang="zh-CN" altLang="en-US" smtClean="0"/>
              <a:t>四级</a:t>
            </a:r>
            <a:endParaRPr lang="zh-CN" altLang="en-US" smtClean="0"/>
          </a:p>
          <a:p>
            <a:pPr lvl="4"/>
            <a:r>
              <a:rPr lang="zh-CN" altLang="en-US" smtClean="0"/>
              <a:t>五级</a:t>
            </a:r>
            <a:endParaRPr lang="zh-CN" altLang="en-US" smtClean="0"/>
          </a:p>
        </p:txBody>
      </p:sp>
      <p:sp>
        <p:nvSpPr>
          <p:cNvPr id="4" name="Rectangle 8"/>
          <p:cNvSpPr>
            <a:spLocks noChangeArrowheads="1"/>
          </p:cNvSpPr>
          <p:nvPr/>
        </p:nvSpPr>
        <p:spPr bwMode="auto">
          <a:xfrm>
            <a:off x="9120188" y="2429667"/>
            <a:ext cx="1482725" cy="1249362"/>
          </a:xfrm>
          <a:prstGeom prst="rect">
            <a:avLst/>
          </a:prstGeom>
          <a:noFill/>
          <a:ln w="9525">
            <a:noFill/>
            <a:miter lim="800000"/>
          </a:ln>
        </p:spPr>
        <p:txBody>
          <a:bodyPr lIns="93442" tIns="46725" rIns="93442" bIns="46725" anchor="b" anchorCtr="1">
            <a:spAutoFit/>
          </a:bodyP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defTabSz="934720">
              <a:defRPr/>
            </a:pPr>
            <a:r>
              <a:rPr lang="en-US" sz="900" noProof="1">
                <a:solidFill>
                  <a:schemeClr val="bg1"/>
                </a:solidFill>
                <a:latin typeface="Arial" panose="020B0604020202020204" pitchFamily="34" charset="0"/>
                <a:ea typeface="Heiti SC Light"/>
                <a:cs typeface="Arial" panose="020B0604020202020204" pitchFamily="34" charset="0"/>
              </a:rPr>
              <a:t>T</a:t>
            </a:r>
            <a:r>
              <a:rPr lang="en-US" altLang="zh-CN" sz="900" noProof="1">
                <a:solidFill>
                  <a:schemeClr val="bg1"/>
                </a:solidFill>
                <a:latin typeface="Arial" panose="020B0604020202020204" pitchFamily="34" charset="0"/>
                <a:ea typeface="Heiti SC Light"/>
                <a:cs typeface="Arial" panose="020B0604020202020204" pitchFamily="34" charset="0"/>
              </a:rPr>
              <a:t>itle:</a:t>
            </a:r>
            <a:endParaRPr lang="en-US" altLang="ja-JP" sz="900" noProof="1">
              <a:solidFill>
                <a:schemeClr val="bg1"/>
              </a:solidFill>
              <a:latin typeface="Arial" panose="020B0604020202020204" pitchFamily="34" charset="0"/>
              <a:ea typeface="Heiti SC Light"/>
              <a:cs typeface="Arial" panose="020B0604020202020204" pitchFamily="34" charset="0"/>
            </a:endParaRPr>
          </a:p>
          <a:p>
            <a:pPr defTabSz="934720">
              <a:defRPr/>
            </a:pPr>
            <a:r>
              <a:rPr lang="en-US" altLang="zh-CN" sz="800" noProof="1">
                <a:solidFill>
                  <a:schemeClr val="bg1"/>
                </a:solidFill>
                <a:latin typeface="Arial" panose="020B0604020202020204" pitchFamily="34" charset="0"/>
                <a:ea typeface="Heiti SC Light"/>
                <a:cs typeface="Arial" panose="020B0604020202020204" pitchFamily="34" charset="0"/>
              </a:rPr>
              <a:t>Type</a:t>
            </a:r>
            <a:r>
              <a:rPr lang="en-US" altLang="ja-JP" sz="800" noProof="1">
                <a:solidFill>
                  <a:schemeClr val="bg1"/>
                </a:solidFill>
                <a:latin typeface="Arial" panose="020B0604020202020204" pitchFamily="34" charset="0"/>
                <a:ea typeface="Heiti SC Light"/>
                <a:cs typeface="Arial" panose="020B0604020202020204" pitchFamily="34" charset="0"/>
              </a:rPr>
              <a:t>: Arial</a:t>
            </a:r>
            <a:endParaRPr lang="en-US" sz="800">
              <a:solidFill>
                <a:schemeClr val="bg1"/>
              </a:solidFill>
              <a:latin typeface="Arial" panose="020B0604020202020204" pitchFamily="34" charset="0"/>
              <a:cs typeface="Arial" panose="020B0604020202020204" pitchFamily="34" charset="0"/>
            </a:endParaRPr>
          </a:p>
          <a:p>
            <a:pPr defTabSz="934720">
              <a:defRPr/>
            </a:pPr>
            <a:r>
              <a:rPr lang="en-US" sz="800" noProof="1">
                <a:solidFill>
                  <a:schemeClr val="bg1"/>
                </a:solidFill>
                <a:latin typeface="Arial" panose="020B0604020202020204" pitchFamily="34" charset="0"/>
                <a:ea typeface="Heiti SC Light"/>
                <a:cs typeface="Heiti SC Light"/>
              </a:rPr>
              <a:t>S</a:t>
            </a:r>
            <a:r>
              <a:rPr lang="en-US" altLang="zh-CN" sz="800" noProof="1">
                <a:solidFill>
                  <a:schemeClr val="bg1"/>
                </a:solidFill>
                <a:latin typeface="Arial" panose="020B0604020202020204" pitchFamily="34" charset="0"/>
                <a:ea typeface="Heiti SC Light"/>
                <a:cs typeface="Heiti SC Light"/>
              </a:rPr>
              <a:t>ize</a:t>
            </a:r>
            <a:r>
              <a:rPr lang="en-US" altLang="en-US" sz="800" noProof="1">
                <a:solidFill>
                  <a:schemeClr val="bg1"/>
                </a:solidFill>
                <a:latin typeface="Arial" panose="020B0604020202020204" pitchFamily="34" charset="0"/>
                <a:ea typeface="Heiti SC Light"/>
                <a:cs typeface="Heiti SC Light"/>
              </a:rPr>
              <a:t>：</a:t>
            </a:r>
            <a:r>
              <a:rPr lang="en-US" altLang="ja-JP" sz="800" noProof="1">
                <a:solidFill>
                  <a:schemeClr val="bg1"/>
                </a:solidFill>
                <a:latin typeface="Arial" panose="020B0604020202020204" pitchFamily="34" charset="0"/>
                <a:ea typeface="Heiti SC Light"/>
                <a:cs typeface="Heiti SC Light"/>
              </a:rPr>
              <a:t>24</a:t>
            </a:r>
            <a:r>
              <a:rPr lang="en-US" altLang="en-US" sz="800" noProof="1">
                <a:solidFill>
                  <a:schemeClr val="bg1"/>
                </a:solidFill>
                <a:latin typeface="Arial" panose="020B0604020202020204" pitchFamily="34" charset="0"/>
                <a:ea typeface="Heiti SC Light"/>
                <a:cs typeface="Heiti SC Light"/>
              </a:rPr>
              <a:t>－</a:t>
            </a:r>
            <a:r>
              <a:rPr lang="en-US" altLang="zh-CN" sz="800" noProof="1">
                <a:solidFill>
                  <a:schemeClr val="bg1"/>
                </a:solidFill>
                <a:latin typeface="Arial" panose="020B0604020202020204" pitchFamily="34" charset="0"/>
                <a:ea typeface="Heiti SC Light"/>
                <a:cs typeface="Heiti SC Light"/>
              </a:rPr>
              <a:t>32pt</a:t>
            </a:r>
            <a:endParaRPr lang="en-US" altLang="ja-JP" sz="800" noProof="1">
              <a:solidFill>
                <a:schemeClr val="bg1"/>
              </a:solidFill>
              <a:latin typeface="Arial" panose="020B0604020202020204" pitchFamily="34" charset="0"/>
              <a:ea typeface="Heiti SC Light"/>
              <a:cs typeface="Heiti SC Light"/>
            </a:endParaRPr>
          </a:p>
          <a:p>
            <a:pPr defTabSz="934720">
              <a:defRPr/>
            </a:pPr>
            <a:r>
              <a:rPr lang="en-US" sz="800" noProof="1">
                <a:solidFill>
                  <a:schemeClr val="bg1"/>
                </a:solidFill>
                <a:latin typeface="Arial" panose="020B0604020202020204" pitchFamily="34" charset="0"/>
                <a:ea typeface="Heiti SC Light"/>
                <a:cs typeface="Heiti SC Light"/>
              </a:rPr>
              <a:t>C</a:t>
            </a:r>
            <a:r>
              <a:rPr lang="en-US" altLang="zh-CN" sz="800" noProof="1">
                <a:solidFill>
                  <a:schemeClr val="bg1"/>
                </a:solidFill>
                <a:latin typeface="Arial" panose="020B0604020202020204" pitchFamily="34" charset="0"/>
                <a:ea typeface="Heiti SC Light"/>
                <a:cs typeface="Heiti SC Light"/>
              </a:rPr>
              <a:t>olor</a:t>
            </a:r>
            <a:r>
              <a:rPr lang="en-US" sz="800" noProof="1">
                <a:solidFill>
                  <a:schemeClr val="bg1"/>
                </a:solidFill>
                <a:latin typeface="Arial" panose="020B0604020202020204" pitchFamily="34" charset="0"/>
                <a:ea typeface="Heiti SC Light"/>
                <a:cs typeface="Heiti SC Light"/>
              </a:rPr>
              <a:t>：T</a:t>
            </a:r>
            <a:r>
              <a:rPr lang="en-US" altLang="zh-CN" sz="800" noProof="1">
                <a:solidFill>
                  <a:schemeClr val="bg1"/>
                </a:solidFill>
                <a:latin typeface="Arial" panose="020B0604020202020204" pitchFamily="34" charset="0"/>
                <a:ea typeface="Heiti SC Light"/>
                <a:cs typeface="Heiti SC Light"/>
              </a:rPr>
              <a:t>he ZTE blue</a:t>
            </a:r>
            <a:r>
              <a:rPr lang="en-US" altLang="ja-JP" sz="800" noProof="1">
                <a:solidFill>
                  <a:schemeClr val="bg1"/>
                </a:solidFill>
                <a:latin typeface="Arial" panose="020B0604020202020204" pitchFamily="34" charset="0"/>
                <a:ea typeface="Heiti SC Light"/>
                <a:cs typeface="Heiti SC Light"/>
              </a:rPr>
              <a:t> </a:t>
            </a:r>
            <a:endParaRPr lang="en-US" altLang="ja-JP" sz="800" noProof="1">
              <a:solidFill>
                <a:schemeClr val="bg1"/>
              </a:solidFill>
              <a:latin typeface="Arial" panose="020B0604020202020204" pitchFamily="34" charset="0"/>
              <a:ea typeface="Heiti SC Light"/>
              <a:cs typeface="Heiti SC Light"/>
            </a:endParaRPr>
          </a:p>
          <a:p>
            <a:pPr defTabSz="934720">
              <a:defRPr/>
            </a:pPr>
            <a:endParaRPr lang="en-US" altLang="zh-CN" sz="900" noProof="1">
              <a:solidFill>
                <a:schemeClr val="bg1"/>
              </a:solidFill>
              <a:latin typeface="Arial" panose="020B0604020202020204" pitchFamily="34" charset="0"/>
              <a:ea typeface="Heiti SC Light"/>
              <a:cs typeface="Heiti SC Light"/>
            </a:endParaRPr>
          </a:p>
          <a:p>
            <a:pPr defTabSz="934720">
              <a:defRPr/>
            </a:pPr>
            <a:r>
              <a:rPr lang="en-US" altLang="zh-CN" sz="900" noProof="1">
                <a:solidFill>
                  <a:schemeClr val="bg1"/>
                </a:solidFill>
                <a:latin typeface="Arial" panose="020B0604020202020204" pitchFamily="34" charset="0"/>
                <a:ea typeface="Heiti SC Light"/>
                <a:cs typeface="Heiti SC Light"/>
              </a:rPr>
              <a:t>Subtitle:</a:t>
            </a:r>
            <a:endParaRPr lang="en-US" altLang="ja-JP" sz="900" noProof="1">
              <a:solidFill>
                <a:schemeClr val="bg1"/>
              </a:solidFill>
              <a:latin typeface="Arial" panose="020B0604020202020204" pitchFamily="34" charset="0"/>
              <a:ea typeface="Heiti SC Light"/>
              <a:cs typeface="Heiti SC Light"/>
            </a:endParaRPr>
          </a:p>
          <a:p>
            <a:pPr defTabSz="934720">
              <a:defRPr/>
            </a:pPr>
            <a:r>
              <a:rPr lang="en-US" sz="800" noProof="1">
                <a:solidFill>
                  <a:schemeClr val="bg1"/>
                </a:solidFill>
                <a:latin typeface="Arial" panose="020B0604020202020204" pitchFamily="34" charset="0"/>
                <a:ea typeface="Heiti SC Light"/>
                <a:cs typeface="Heiti SC Light"/>
              </a:rPr>
              <a:t>T</a:t>
            </a:r>
            <a:r>
              <a:rPr lang="en-US" altLang="zh-CN" sz="800" noProof="1">
                <a:solidFill>
                  <a:schemeClr val="bg1"/>
                </a:solidFill>
                <a:latin typeface="Arial" panose="020B0604020202020204" pitchFamily="34" charset="0"/>
                <a:ea typeface="Heiti SC Light"/>
                <a:cs typeface="Heiti SC Light"/>
              </a:rPr>
              <a:t>ype</a:t>
            </a:r>
            <a:r>
              <a:rPr lang="en-US" altLang="en-US" sz="800" noProof="1">
                <a:solidFill>
                  <a:schemeClr val="bg1"/>
                </a:solidFill>
                <a:latin typeface="Arial" panose="020B0604020202020204" pitchFamily="34" charset="0"/>
                <a:ea typeface="Heiti SC Light"/>
                <a:cs typeface="Heiti SC Light"/>
              </a:rPr>
              <a:t>：</a:t>
            </a:r>
            <a:r>
              <a:rPr lang="en-US" altLang="zh-CN" sz="800" noProof="1">
                <a:solidFill>
                  <a:schemeClr val="bg1"/>
                </a:solidFill>
                <a:latin typeface="Arial" panose="020B0604020202020204" pitchFamily="34" charset="0"/>
                <a:cs typeface="Arial" panose="020B0604020202020204" pitchFamily="34" charset="0"/>
              </a:rPr>
              <a:t>Arial</a:t>
            </a:r>
            <a:endParaRPr lang="en-US" altLang="zh-CN" sz="800">
              <a:solidFill>
                <a:schemeClr val="bg1"/>
              </a:solidFill>
              <a:latin typeface="Arial" panose="020B0604020202020204" pitchFamily="34" charset="0"/>
              <a:cs typeface="Arial" panose="020B0604020202020204" pitchFamily="34" charset="0"/>
            </a:endParaRPr>
          </a:p>
          <a:p>
            <a:pPr defTabSz="934720">
              <a:defRPr/>
            </a:pPr>
            <a:r>
              <a:rPr lang="en-US" sz="800" noProof="1">
                <a:solidFill>
                  <a:schemeClr val="bg1"/>
                </a:solidFill>
                <a:latin typeface="Arial" panose="020B0604020202020204" pitchFamily="34" charset="0"/>
                <a:ea typeface="Heiti SC Light"/>
                <a:cs typeface="Heiti SC Light"/>
              </a:rPr>
              <a:t>S</a:t>
            </a:r>
            <a:r>
              <a:rPr lang="en-US" altLang="zh-CN" sz="800" noProof="1">
                <a:solidFill>
                  <a:schemeClr val="bg1"/>
                </a:solidFill>
                <a:latin typeface="Arial" panose="020B0604020202020204" pitchFamily="34" charset="0"/>
                <a:ea typeface="Heiti SC Light"/>
                <a:cs typeface="Heiti SC Light"/>
              </a:rPr>
              <a:t>ize</a:t>
            </a:r>
            <a:r>
              <a:rPr lang="en-US" sz="800" noProof="1">
                <a:solidFill>
                  <a:schemeClr val="bg1"/>
                </a:solidFill>
                <a:latin typeface="Arial" panose="020B0604020202020204" pitchFamily="34" charset="0"/>
                <a:ea typeface="Heiti SC Light"/>
                <a:cs typeface="Heiti SC Light"/>
              </a:rPr>
              <a:t>：  </a:t>
            </a:r>
            <a:r>
              <a:rPr lang="en-US" altLang="zh-CN" sz="800" noProof="1">
                <a:solidFill>
                  <a:schemeClr val="bg1"/>
                </a:solidFill>
                <a:latin typeface="Arial" panose="020B0604020202020204" pitchFamily="34" charset="0"/>
                <a:ea typeface="Heiti SC Light"/>
                <a:cs typeface="Heiti SC Light"/>
              </a:rPr>
              <a:t>20</a:t>
            </a:r>
            <a:r>
              <a:rPr lang="en-US" altLang="en-US" sz="800" noProof="1">
                <a:solidFill>
                  <a:schemeClr val="bg1"/>
                </a:solidFill>
                <a:latin typeface="Arial" panose="020B0604020202020204" pitchFamily="34" charset="0"/>
                <a:ea typeface="Heiti SC Light"/>
                <a:cs typeface="Heiti SC Light"/>
              </a:rPr>
              <a:t>－</a:t>
            </a:r>
            <a:r>
              <a:rPr lang="en-US" altLang="zh-CN" sz="800" noProof="1">
                <a:solidFill>
                  <a:schemeClr val="bg1"/>
                </a:solidFill>
                <a:latin typeface="Arial" panose="020B0604020202020204" pitchFamily="34" charset="0"/>
                <a:ea typeface="Heiti SC Light"/>
                <a:cs typeface="Heiti SC Light"/>
              </a:rPr>
              <a:t>22</a:t>
            </a:r>
            <a:r>
              <a:rPr lang="en-US" altLang="ja-JP" sz="800" noProof="1">
                <a:solidFill>
                  <a:schemeClr val="bg1"/>
                </a:solidFill>
                <a:latin typeface="Arial" panose="020B0604020202020204" pitchFamily="34" charset="0"/>
                <a:ea typeface="Heiti SC Light"/>
                <a:cs typeface="Heiti SC Light"/>
              </a:rPr>
              <a:t>pt</a:t>
            </a:r>
            <a:endParaRPr lang="en-US" altLang="ja-JP" sz="800" noProof="1">
              <a:solidFill>
                <a:schemeClr val="bg1"/>
              </a:solidFill>
              <a:latin typeface="Arial" panose="020B0604020202020204" pitchFamily="34" charset="0"/>
              <a:ea typeface="Heiti SC Light"/>
              <a:cs typeface="Heiti SC Light"/>
            </a:endParaRPr>
          </a:p>
          <a:p>
            <a:pPr defTabSz="934720">
              <a:defRPr/>
            </a:pPr>
            <a:r>
              <a:rPr lang="en-US" sz="800" noProof="1">
                <a:solidFill>
                  <a:schemeClr val="bg1"/>
                </a:solidFill>
                <a:latin typeface="Arial" panose="020B0604020202020204" pitchFamily="34" charset="0"/>
                <a:ea typeface="Heiti SC Light"/>
                <a:cs typeface="Heiti SC Light"/>
              </a:rPr>
              <a:t>Color:  The </a:t>
            </a:r>
            <a:r>
              <a:rPr lang="en-US" altLang="zh-CN" sz="800" noProof="1">
                <a:solidFill>
                  <a:schemeClr val="bg1"/>
                </a:solidFill>
                <a:latin typeface="Arial" panose="020B0604020202020204" pitchFamily="34" charset="0"/>
                <a:ea typeface="Heiti SC Light"/>
                <a:cs typeface="Heiti SC Light"/>
              </a:rPr>
              <a:t>ZTE green</a:t>
            </a:r>
            <a:endParaRPr lang="en-US" altLang="ja-JP" sz="800" noProof="1">
              <a:solidFill>
                <a:schemeClr val="bg1"/>
              </a:solidFill>
              <a:latin typeface="Arial" panose="020B0604020202020204" pitchFamily="34" charset="0"/>
              <a:ea typeface="Heiti SC Light"/>
              <a:cs typeface="Heiti SC Light"/>
            </a:endParaRPr>
          </a:p>
        </p:txBody>
      </p:sp>
      <p:grpSp>
        <p:nvGrpSpPr>
          <p:cNvPr id="5" name="组 5"/>
          <p:cNvGrpSpPr/>
          <p:nvPr/>
        </p:nvGrpSpPr>
        <p:grpSpPr bwMode="auto">
          <a:xfrm>
            <a:off x="9380539" y="3718714"/>
            <a:ext cx="1392237" cy="1317627"/>
            <a:chOff x="0" y="0"/>
            <a:chExt cx="1392554" cy="989008"/>
          </a:xfrm>
        </p:grpSpPr>
        <p:grpSp>
          <p:nvGrpSpPr>
            <p:cNvPr id="6" name="组 6"/>
            <p:cNvGrpSpPr/>
            <p:nvPr userDrawn="1"/>
          </p:nvGrpSpPr>
          <p:grpSpPr bwMode="auto">
            <a:xfrm>
              <a:off x="0" y="0"/>
              <a:ext cx="935250" cy="253805"/>
              <a:chOff x="0" y="0"/>
              <a:chExt cx="935250" cy="253805"/>
            </a:xfrm>
          </p:grpSpPr>
          <p:sp>
            <p:nvSpPr>
              <p:cNvPr id="12" name="矩形 11"/>
              <p:cNvSpPr>
                <a:spLocks noChangeArrowheads="1"/>
              </p:cNvSpPr>
              <p:nvPr userDrawn="1"/>
            </p:nvSpPr>
            <p:spPr bwMode="auto">
              <a:xfrm>
                <a:off x="0" y="0"/>
                <a:ext cx="254058" cy="253805"/>
              </a:xfrm>
              <a:prstGeom prst="rect">
                <a:avLst/>
              </a:prstGeom>
              <a:solidFill>
                <a:srgbClr val="008FD4"/>
              </a:solidFill>
              <a:ln w="9525">
                <a:noFill/>
                <a:miter lim="800000"/>
              </a:ln>
            </p:spPr>
            <p:txBody>
              <a:bodyPr anchor="ct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cs typeface="Arial" panose="020B0604020202020204" pitchFamily="34" charset="0"/>
                </a:endParaRPr>
              </a:p>
            </p:txBody>
          </p:sp>
          <p:sp>
            <p:nvSpPr>
              <p:cNvPr id="13" name="文本框 19"/>
              <p:cNvSpPr txBox="1">
                <a:spLocks noChangeArrowheads="1"/>
              </p:cNvSpPr>
              <p:nvPr userDrawn="1"/>
            </p:nvSpPr>
            <p:spPr bwMode="auto">
              <a:xfrm>
                <a:off x="217537" y="30981"/>
                <a:ext cx="717713" cy="150139"/>
              </a:xfrm>
              <a:prstGeom prst="rect">
                <a:avLst/>
              </a:prstGeom>
              <a:noFill/>
              <a:ln w="9525">
                <a:noFill/>
                <a:miter lim="800000"/>
              </a:ln>
            </p:spPr>
            <p:txBody>
              <a:bodyPr>
                <a:spAutoFit/>
              </a:bodyP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r>
                  <a:rPr lang="en-US" sz="700" i="1" dirty="0" smtClean="0">
                    <a:solidFill>
                      <a:schemeClr val="bg1"/>
                    </a:solidFill>
                    <a:latin typeface="Times" pitchFamily="2" charset="0"/>
                    <a:cs typeface="Arial" panose="020B0604020202020204" pitchFamily="34" charset="0"/>
                  </a:rPr>
                  <a:t>G142, B211</a:t>
                </a:r>
                <a:endParaRPr lang="zh-CN" altLang="en-US" sz="700" i="1" dirty="0">
                  <a:solidFill>
                    <a:schemeClr val="bg1"/>
                  </a:solidFill>
                  <a:latin typeface="Times" pitchFamily="2" charset="0"/>
                  <a:cs typeface="Arial" panose="020B0604020202020204" pitchFamily="34" charset="0"/>
                </a:endParaRPr>
              </a:p>
            </p:txBody>
          </p:sp>
        </p:grpSp>
        <p:grpSp>
          <p:nvGrpSpPr>
            <p:cNvPr id="7" name="组 9"/>
            <p:cNvGrpSpPr/>
            <p:nvPr userDrawn="1"/>
          </p:nvGrpSpPr>
          <p:grpSpPr bwMode="auto">
            <a:xfrm>
              <a:off x="1" y="372963"/>
              <a:ext cx="1198834" cy="254997"/>
              <a:chOff x="1" y="-497"/>
              <a:chExt cx="1198834" cy="254997"/>
            </a:xfrm>
          </p:grpSpPr>
          <p:sp>
            <p:nvSpPr>
              <p:cNvPr id="10" name="矩形 9"/>
              <p:cNvSpPr>
                <a:spLocks noChangeArrowheads="1"/>
              </p:cNvSpPr>
              <p:nvPr userDrawn="1"/>
            </p:nvSpPr>
            <p:spPr bwMode="auto">
              <a:xfrm>
                <a:off x="1" y="-497"/>
                <a:ext cx="254058" cy="254997"/>
              </a:xfrm>
              <a:prstGeom prst="rect">
                <a:avLst/>
              </a:prstGeom>
              <a:solidFill>
                <a:srgbClr val="8CC63E"/>
              </a:solidFill>
              <a:ln w="9525">
                <a:noFill/>
                <a:miter lim="800000"/>
              </a:ln>
            </p:spPr>
            <p:txBody>
              <a:bodyPr anchor="ct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cs typeface="Arial" panose="020B0604020202020204" pitchFamily="34" charset="0"/>
                </a:endParaRPr>
              </a:p>
            </p:txBody>
          </p:sp>
          <p:sp>
            <p:nvSpPr>
              <p:cNvPr id="11" name="文本框 15"/>
              <p:cNvSpPr txBox="1">
                <a:spLocks noChangeArrowheads="1"/>
              </p:cNvSpPr>
              <p:nvPr userDrawn="1"/>
            </p:nvSpPr>
            <p:spPr bwMode="auto">
              <a:xfrm>
                <a:off x="217537" y="30484"/>
                <a:ext cx="981298" cy="150139"/>
              </a:xfrm>
              <a:prstGeom prst="rect">
                <a:avLst/>
              </a:prstGeom>
              <a:noFill/>
              <a:ln w="9525">
                <a:noFill/>
                <a:miter lim="800000"/>
              </a:ln>
            </p:spPr>
            <p:txBody>
              <a:bodyPr>
                <a:spAutoFit/>
              </a:bodyP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r>
                  <a:rPr lang="en-US" sz="700" i="1" dirty="0" smtClean="0">
                    <a:solidFill>
                      <a:schemeClr val="bg1"/>
                    </a:solidFill>
                    <a:latin typeface="Times" pitchFamily="2" charset="0"/>
                    <a:cs typeface="Arial" panose="020B0604020202020204" pitchFamily="34" charset="0"/>
                  </a:rPr>
                  <a:t>R154,G202, B60</a:t>
                </a:r>
                <a:endParaRPr lang="zh-CN" altLang="en-US" sz="700" i="1" dirty="0">
                  <a:solidFill>
                    <a:schemeClr val="bg1"/>
                  </a:solidFill>
                  <a:latin typeface="Times" pitchFamily="2" charset="0"/>
                  <a:cs typeface="Arial" panose="020B0604020202020204" pitchFamily="34" charset="0"/>
                </a:endParaRPr>
              </a:p>
            </p:txBody>
          </p:sp>
        </p:grpSp>
        <p:sp>
          <p:nvSpPr>
            <p:cNvPr id="8" name="矩形 7"/>
            <p:cNvSpPr>
              <a:spLocks noChangeArrowheads="1"/>
            </p:cNvSpPr>
            <p:nvPr userDrawn="1"/>
          </p:nvSpPr>
          <p:spPr bwMode="auto">
            <a:xfrm>
              <a:off x="0" y="735202"/>
              <a:ext cx="254058" cy="253806"/>
            </a:xfrm>
            <a:prstGeom prst="rect">
              <a:avLst/>
            </a:prstGeom>
            <a:solidFill>
              <a:srgbClr val="5ACBF5"/>
            </a:solidFill>
            <a:ln w="9525">
              <a:noFill/>
              <a:miter lim="800000"/>
            </a:ln>
          </p:spPr>
          <p:txBody>
            <a:bodyPr anchor="ct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cs typeface="Arial" panose="020B0604020202020204" pitchFamily="34" charset="0"/>
              </a:endParaRPr>
            </a:p>
          </p:txBody>
        </p:sp>
        <p:sp>
          <p:nvSpPr>
            <p:cNvPr id="9" name="文本框 12"/>
            <p:cNvSpPr txBox="1">
              <a:spLocks noChangeArrowheads="1"/>
            </p:cNvSpPr>
            <p:nvPr userDrawn="1"/>
          </p:nvSpPr>
          <p:spPr bwMode="auto">
            <a:xfrm>
              <a:off x="217537" y="766183"/>
              <a:ext cx="1175017" cy="150139"/>
            </a:xfrm>
            <a:prstGeom prst="rect">
              <a:avLst/>
            </a:prstGeom>
            <a:noFill/>
            <a:ln w="9525">
              <a:noFill/>
              <a:miter lim="800000"/>
            </a:ln>
          </p:spPr>
          <p:txBody>
            <a:bodyPr>
              <a:spAutoFit/>
            </a:bodyP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defRPr/>
              </a:pPr>
              <a:r>
                <a:rPr lang="en-US" sz="700" i="1" dirty="0" smtClean="0">
                  <a:solidFill>
                    <a:schemeClr val="bg1"/>
                  </a:solidFill>
                  <a:latin typeface="Times" pitchFamily="2" charset="0"/>
                  <a:cs typeface="Arial" panose="020B0604020202020204" pitchFamily="34" charset="0"/>
                </a:rPr>
                <a:t>R68,G200, </a:t>
              </a:r>
              <a:r>
                <a:rPr lang="en-US" sz="700" i="1" dirty="0">
                  <a:solidFill>
                    <a:schemeClr val="bg1"/>
                  </a:solidFill>
                  <a:latin typeface="Times" pitchFamily="2" charset="0"/>
                  <a:cs typeface="Arial" panose="020B0604020202020204" pitchFamily="34" charset="0"/>
                </a:rPr>
                <a:t>B245</a:t>
              </a:r>
              <a:endParaRPr lang="zh-CN" altLang="en-US" sz="700" i="1" dirty="0">
                <a:solidFill>
                  <a:schemeClr val="bg1"/>
                </a:solidFill>
                <a:latin typeface="Times" pitchFamily="2" charset="0"/>
                <a:cs typeface="Arial" panose="020B0604020202020204" pitchFamily="34" charset="0"/>
              </a:endParaRPr>
            </a:p>
          </p:txBody>
        </p:sp>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txStyles>
    <p:titleStyle>
      <a:lvl1pPr algn="l" defTabSz="457200" rtl="0" eaLnBrk="1" fontAlgn="base" hangingPunct="1">
        <a:spcBef>
          <a:spcPct val="0"/>
        </a:spcBef>
        <a:spcAft>
          <a:spcPct val="0"/>
        </a:spcAft>
        <a:defRPr kumimoji="1" lang="zh-CN" altLang="en-US" sz="2400" kern="1200" dirty="0">
          <a:solidFill>
            <a:schemeClr val="tx1"/>
          </a:solidFill>
          <a:latin typeface="+mn-lt"/>
          <a:ea typeface="微软雅黑" panose="020B0503020204020204" charset="-122"/>
          <a:cs typeface="+mn-cs"/>
        </a:defRPr>
      </a:lvl1pPr>
      <a:lvl2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2pPr>
      <a:lvl3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3pPr>
      <a:lvl4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4pPr>
      <a:lvl5pPr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5pPr>
      <a:lvl6pPr marL="4572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6pPr>
      <a:lvl7pPr marL="9144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7pPr>
      <a:lvl8pPr marL="13716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8pPr>
      <a:lvl9pPr marL="1828800" algn="l" defTabSz="457200" rtl="0" eaLnBrk="1" fontAlgn="base" hangingPunct="1">
        <a:spcBef>
          <a:spcPct val="0"/>
        </a:spcBef>
        <a:spcAft>
          <a:spcPct val="0"/>
        </a:spcAft>
        <a:defRPr kumimoji="1" sz="2400">
          <a:solidFill>
            <a:schemeClr val="tx1"/>
          </a:solidFill>
          <a:latin typeface="Calibri" panose="020F0502020204030204" pitchFamily="34" charset="0"/>
          <a:ea typeface="微软雅黑" panose="020B0503020204020204" charset="-122"/>
        </a:defRPr>
      </a:lvl9pPr>
    </p:titleStyle>
    <p:bodyStyle>
      <a:lvl1pPr algn="l" defTabSz="457200" rtl="0" eaLnBrk="1" fontAlgn="base" hangingPunct="1">
        <a:lnSpc>
          <a:spcPct val="120000"/>
        </a:lnSpc>
        <a:spcBef>
          <a:spcPct val="20000"/>
        </a:spcBef>
        <a:spcAft>
          <a:spcPct val="0"/>
        </a:spcAft>
        <a:buFont typeface="Arial" panose="020B0604020202020204" pitchFamily="34" charset="0"/>
        <a:defRPr sz="2000" kern="1200">
          <a:solidFill>
            <a:schemeClr val="tx1"/>
          </a:solidFill>
          <a:latin typeface="+mn-lt"/>
          <a:ea typeface="微软雅黑" panose="020B0503020204020204" charset="-122"/>
          <a:cs typeface="+mn-cs"/>
        </a:defRPr>
      </a:lvl1pPr>
      <a:lvl2pPr marL="742950" indent="-285750" algn="l" defTabSz="457200" rtl="0" eaLnBrk="1" fontAlgn="base" hangingPunct="1">
        <a:lnSpc>
          <a:spcPct val="120000"/>
        </a:lnSpc>
        <a:spcBef>
          <a:spcPct val="20000"/>
        </a:spcBef>
        <a:spcAft>
          <a:spcPct val="0"/>
        </a:spcAft>
        <a:buFont typeface="Arial" panose="020B0604020202020204" pitchFamily="34" charset="0"/>
        <a:buChar char="–"/>
        <a:defRPr kern="1200">
          <a:solidFill>
            <a:schemeClr val="tx1"/>
          </a:solidFill>
          <a:latin typeface="+mn-lt"/>
          <a:ea typeface="微软雅黑" panose="020B0503020204020204" charset="-122"/>
          <a:cs typeface="+mn-cs"/>
        </a:defRPr>
      </a:lvl2pPr>
      <a:lvl3pPr marL="1143000" indent="-228600" algn="l" defTabSz="457200" rtl="0" eaLnBrk="1" fontAlgn="base" hangingPunct="1">
        <a:lnSpc>
          <a:spcPct val="120000"/>
        </a:lnSpc>
        <a:spcBef>
          <a:spcPct val="20000"/>
        </a:spcBef>
        <a:spcAft>
          <a:spcPct val="0"/>
        </a:spcAft>
        <a:buFont typeface="Arial" panose="020B0604020202020204" pitchFamily="34" charset="0"/>
        <a:buChar char="•"/>
        <a:defRPr sz="1600" kern="1200">
          <a:solidFill>
            <a:schemeClr val="tx1"/>
          </a:solidFill>
          <a:latin typeface="+mn-lt"/>
          <a:ea typeface="微软雅黑" panose="020B0503020204020204" charset="-122"/>
          <a:cs typeface="+mn-cs"/>
        </a:defRPr>
      </a:lvl3pPr>
      <a:lvl4pPr marL="1600200" indent="-228600" algn="l" defTabSz="457200" rtl="0" eaLnBrk="1" fontAlgn="base" hangingPunct="1">
        <a:lnSpc>
          <a:spcPct val="120000"/>
        </a:lnSpc>
        <a:spcBef>
          <a:spcPct val="20000"/>
        </a:spcBef>
        <a:spcAft>
          <a:spcPct val="0"/>
        </a:spcAft>
        <a:buFont typeface="Arial" panose="020B0604020202020204" pitchFamily="34" charset="0"/>
        <a:buChar char="–"/>
        <a:defRPr sz="1400" kern="1200">
          <a:solidFill>
            <a:schemeClr val="tx1"/>
          </a:solidFill>
          <a:latin typeface="+mn-lt"/>
          <a:ea typeface="微软雅黑" panose="020B0503020204020204" charset="-122"/>
          <a:cs typeface="+mn-cs"/>
        </a:defRPr>
      </a:lvl4pPr>
      <a:lvl5pPr marL="2057400" indent="-228600" algn="l" defTabSz="457200" rtl="0" eaLnBrk="1" fontAlgn="base" hangingPunct="1">
        <a:lnSpc>
          <a:spcPct val="120000"/>
        </a:lnSpc>
        <a:spcBef>
          <a:spcPct val="20000"/>
        </a:spcBef>
        <a:spcAft>
          <a:spcPct val="0"/>
        </a:spcAft>
        <a:buFont typeface="Arial" panose="020B0604020202020204" pitchFamily="34" charset="0"/>
        <a:buChar char="»"/>
        <a:defRPr sz="1200" kern="1200">
          <a:solidFill>
            <a:schemeClr val="tx1"/>
          </a:solidFill>
          <a:latin typeface="+mn-lt"/>
          <a:ea typeface="微软雅黑" panose="020B0503020204020204" charset="-122"/>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6.png"/><Relationship Id="rId4" Type="http://schemas.microsoft.com/office/2007/relationships/media" Target="../media/media9.m4a"/><Relationship Id="rId3" Type="http://schemas.openxmlformats.org/officeDocument/2006/relationships/audio" Target="../media/media9.m4a"/><Relationship Id="rId2" Type="http://schemas.openxmlformats.org/officeDocument/2006/relationships/image" Target="../media/image15.emf"/><Relationship Id="rId1" Type="http://schemas.openxmlformats.org/officeDocument/2006/relationships/image" Target="../media/image14.emf"/></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6.png"/><Relationship Id="rId4" Type="http://schemas.microsoft.com/office/2007/relationships/media" Target="../media/media10.m4a"/><Relationship Id="rId3" Type="http://schemas.openxmlformats.org/officeDocument/2006/relationships/audio" Target="../media/media10.m4a"/><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1.m4a"/><Relationship Id="rId1" Type="http://schemas.openxmlformats.org/officeDocument/2006/relationships/audio" Target="../media/media11.m4a"/></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12.m4a"/><Relationship Id="rId2" Type="http://schemas.openxmlformats.org/officeDocument/2006/relationships/audio" Target="../media/media12.m4a"/><Relationship Id="rId1" Type="http://schemas.openxmlformats.org/officeDocument/2006/relationships/image" Target="../media/image18.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13.m4a"/><Relationship Id="rId2" Type="http://schemas.openxmlformats.org/officeDocument/2006/relationships/audio" Target="../media/media13.m4a"/><Relationship Id="rId1" Type="http://schemas.openxmlformats.org/officeDocument/2006/relationships/image" Target="../media/image19.jpe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14.m4a"/><Relationship Id="rId2" Type="http://schemas.openxmlformats.org/officeDocument/2006/relationships/audio" Target="../media/media14.m4a"/><Relationship Id="rId1" Type="http://schemas.openxmlformats.org/officeDocument/2006/relationships/image" Target="../media/image2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15.m4a"/><Relationship Id="rId2" Type="http://schemas.openxmlformats.org/officeDocument/2006/relationships/audio" Target="../media/media15.m4a"/><Relationship Id="rId1" Type="http://schemas.openxmlformats.org/officeDocument/2006/relationships/image" Target="../media/image21.pn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16.m4a"/><Relationship Id="rId2" Type="http://schemas.openxmlformats.org/officeDocument/2006/relationships/audio" Target="../media/media16.m4a"/><Relationship Id="rId1" Type="http://schemas.openxmlformats.org/officeDocument/2006/relationships/image" Target="../media/image22.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17.m4a"/><Relationship Id="rId2" Type="http://schemas.openxmlformats.org/officeDocument/2006/relationships/audio" Target="../media/media17.m4a"/><Relationship Id="rId1" Type="http://schemas.openxmlformats.org/officeDocument/2006/relationships/image" Target="../media/image23.emf"/></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18.m4a"/><Relationship Id="rId2" Type="http://schemas.openxmlformats.org/officeDocument/2006/relationships/audio" Target="../media/media18.m4a"/><Relationship Id="rId1" Type="http://schemas.openxmlformats.org/officeDocument/2006/relationships/image" Target="../media/image24.pn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m4a"/><Relationship Id="rId1" Type="http://schemas.openxmlformats.org/officeDocument/2006/relationships/audio" Target="../media/media1.m4a"/></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19.m4a"/><Relationship Id="rId1" Type="http://schemas.openxmlformats.org/officeDocument/2006/relationships/audio" Target="../media/media19.m4a"/></Relationships>
</file>

<file path=ppt/slides/_rels/slide21.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20.m4a"/><Relationship Id="rId2" Type="http://schemas.openxmlformats.org/officeDocument/2006/relationships/audio" Target="../media/media20.m4a"/><Relationship Id="rId1" Type="http://schemas.openxmlformats.org/officeDocument/2006/relationships/image" Target="../media/image25.png"/></Relationships>
</file>

<file path=ppt/slides/_rels/slide22.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21.m4a"/><Relationship Id="rId2" Type="http://schemas.openxmlformats.org/officeDocument/2006/relationships/audio" Target="../media/media21.m4a"/><Relationship Id="rId1" Type="http://schemas.openxmlformats.org/officeDocument/2006/relationships/image" Target="../media/image26.jpe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22.m4a"/><Relationship Id="rId2" Type="http://schemas.openxmlformats.org/officeDocument/2006/relationships/audio" Target="../media/media22.m4a"/><Relationship Id="rId1" Type="http://schemas.openxmlformats.org/officeDocument/2006/relationships/image" Target="../media/image27.emf"/></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xml"/><Relationship Id="rId7" Type="http://schemas.openxmlformats.org/officeDocument/2006/relationships/slideLayout" Target="../slideLayouts/slideLayout3.xml"/><Relationship Id="rId6" Type="http://schemas.openxmlformats.org/officeDocument/2006/relationships/image" Target="../media/image6.png"/><Relationship Id="rId5" Type="http://schemas.microsoft.com/office/2007/relationships/media" Target="../media/media23.m4a"/><Relationship Id="rId4" Type="http://schemas.openxmlformats.org/officeDocument/2006/relationships/audio" Target="../media/media23.m4a"/><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24.m4a"/><Relationship Id="rId2" Type="http://schemas.openxmlformats.org/officeDocument/2006/relationships/audio" Target="../media/media24.m4a"/><Relationship Id="rId1" Type="http://schemas.openxmlformats.org/officeDocument/2006/relationships/image" Target="../media/image31.jpeg"/></Relationships>
</file>

<file path=ppt/slides/_rels/slide26.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25.m4a"/><Relationship Id="rId2" Type="http://schemas.openxmlformats.org/officeDocument/2006/relationships/audio" Target="../media/media25.m4a"/><Relationship Id="rId1" Type="http://schemas.openxmlformats.org/officeDocument/2006/relationships/image" Target="../media/image32.png"/></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6.png"/><Relationship Id="rId2" Type="http://schemas.microsoft.com/office/2007/relationships/media" Target="../media/media26.m4a"/><Relationship Id="rId1" Type="http://schemas.openxmlformats.org/officeDocument/2006/relationships/audio" Target="../media/media26.m4a"/></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image" Target="../media/image6.png"/><Relationship Id="rId2" Type="http://schemas.microsoft.com/office/2007/relationships/media" Target="../media/media27.m4a"/><Relationship Id="rId1" Type="http://schemas.openxmlformats.org/officeDocument/2006/relationships/audio" Target="../media/media27.m4a"/></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6.xml"/><Relationship Id="rId4" Type="http://schemas.openxmlformats.org/officeDocument/2006/relationships/image" Target="../media/image6.png"/><Relationship Id="rId3" Type="http://schemas.microsoft.com/office/2007/relationships/media" Target="../media/media28.m4a"/><Relationship Id="rId2" Type="http://schemas.openxmlformats.org/officeDocument/2006/relationships/audio" Target="../media/media28.m4a"/><Relationship Id="rId1" Type="http://schemas.openxmlformats.org/officeDocument/2006/relationships/image" Target="../media/image5.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image" Target="../media/image6.png"/><Relationship Id="rId2" Type="http://schemas.microsoft.com/office/2007/relationships/media" Target="../media/media2.m4a"/><Relationship Id="rId1" Type="http://schemas.openxmlformats.org/officeDocument/2006/relationships/audio" Target="../media/media2.m4a"/></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image" Target="../media/image6.png"/><Relationship Id="rId3" Type="http://schemas.microsoft.com/office/2007/relationships/media" Target="../media/media3.m4a"/><Relationship Id="rId2" Type="http://schemas.openxmlformats.org/officeDocument/2006/relationships/audio" Target="../media/media3.m4a"/><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5.xml"/><Relationship Id="rId5" Type="http://schemas.openxmlformats.org/officeDocument/2006/relationships/image" Target="../media/image6.png"/><Relationship Id="rId4" Type="http://schemas.microsoft.com/office/2007/relationships/media" Target="../media/media4.m4a"/><Relationship Id="rId3" Type="http://schemas.openxmlformats.org/officeDocument/2006/relationships/audio" Target="../media/media4.m4a"/><Relationship Id="rId2" Type="http://schemas.openxmlformats.org/officeDocument/2006/relationships/image" Target="../media/image9.png"/><Relationship Id="rId1" Type="http://schemas.openxmlformats.org/officeDocument/2006/relationships/image" Target="../media/image8.emf"/></Relationships>
</file>

<file path=ppt/slides/_rels/slide6.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png"/><Relationship Id="rId3" Type="http://schemas.microsoft.com/office/2007/relationships/media" Target="../media/media5.m4a"/><Relationship Id="rId2" Type="http://schemas.openxmlformats.org/officeDocument/2006/relationships/audio" Target="../media/media5.m4a"/><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image" Target="../media/image6.png"/><Relationship Id="rId3" Type="http://schemas.microsoft.com/office/2007/relationships/media" Target="../media/media6.m4a"/><Relationship Id="rId2" Type="http://schemas.openxmlformats.org/officeDocument/2006/relationships/audio" Target="../media/media6.m4a"/><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7.m4a"/><Relationship Id="rId2" Type="http://schemas.openxmlformats.org/officeDocument/2006/relationships/audio" Target="../media/media7.m4a"/><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5.xml"/><Relationship Id="rId4" Type="http://schemas.openxmlformats.org/officeDocument/2006/relationships/image" Target="../media/image6.png"/><Relationship Id="rId3" Type="http://schemas.microsoft.com/office/2007/relationships/media" Target="../media/media8.m4a"/><Relationship Id="rId2" Type="http://schemas.openxmlformats.org/officeDocument/2006/relationships/audio" Target="../media/media8.m4a"/><Relationship Id="rId1"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Placeholder 2"/>
          <p:cNvSpPr>
            <a:spLocks noGrp="1"/>
          </p:cNvSpPr>
          <p:nvPr>
            <p:ph type="body" sz="quarter" idx="10"/>
          </p:nvPr>
        </p:nvSpPr>
        <p:spPr>
          <a:xfrm>
            <a:off x="604870" y="2144200"/>
            <a:ext cx="5097287" cy="896954"/>
          </a:xfrm>
        </p:spPr>
        <p:txBody>
          <a:bodyPr>
            <a:noAutofit/>
          </a:bodyPr>
          <a:lstStyle/>
          <a:p>
            <a:r>
              <a:rPr lang="en-US" altLang="zh-CN" sz="2000" b="1" dirty="0" smtClean="0">
                <a:latin typeface="+mj-lt"/>
                <a:ea typeface="华文楷体" panose="02010600040101010101" pitchFamily="2" charset="-122"/>
                <a:sym typeface="+mn-ea"/>
              </a:rPr>
              <a:t>Chen FAN and Baiqing ZONG</a:t>
            </a:r>
            <a:endParaRPr lang="en-US" altLang="zh-CN" sz="2000" b="1" dirty="0" smtClean="0">
              <a:latin typeface="+mj-lt"/>
              <a:ea typeface="华文楷体" panose="02010600040101010101" pitchFamily="2" charset="-122"/>
              <a:sym typeface="+mn-ea"/>
            </a:endParaRPr>
          </a:p>
          <a:p>
            <a:r>
              <a:rPr lang="en-US" altLang="zh-CN" sz="2000" b="1" dirty="0" smtClean="0">
                <a:latin typeface="+mj-lt"/>
                <a:ea typeface="华文楷体" panose="02010600040101010101" pitchFamily="2" charset="-122"/>
                <a:sym typeface="+mn-ea"/>
              </a:rPr>
              <a:t>March 19, 2020</a:t>
            </a:r>
            <a:endParaRPr lang="en-US" altLang="zh-CN" sz="2000" dirty="0" smtClean="0">
              <a:latin typeface="+mj-lt"/>
              <a:ea typeface="华文楷体" panose="02010600040101010101" pitchFamily="2" charset="-122"/>
            </a:endParaRPr>
          </a:p>
        </p:txBody>
      </p:sp>
      <p:sp>
        <p:nvSpPr>
          <p:cNvPr id="8196" name="Title 7"/>
          <p:cNvSpPr>
            <a:spLocks noGrp="1"/>
          </p:cNvSpPr>
          <p:nvPr>
            <p:ph type="ctrTitle"/>
          </p:nvPr>
        </p:nvSpPr>
        <p:spPr>
          <a:xfrm>
            <a:off x="584321" y="1304588"/>
            <a:ext cx="7850761" cy="596130"/>
          </a:xfrm>
        </p:spPr>
        <p:txBody>
          <a:bodyPr/>
          <a:lstStyle/>
          <a:p>
            <a:r>
              <a:rPr lang="en-US" altLang="zh-CN" sz="4800" dirty="0" smtClean="0">
                <a:latin typeface="+mj-lt"/>
                <a:ea typeface="微软雅黑" panose="020B0503020204020204" charset="-122"/>
                <a:sym typeface="+mn-ea"/>
              </a:rPr>
              <a:t>Photonics Illuminates 6G</a:t>
            </a:r>
            <a:endParaRPr lang="en-US" sz="4800" dirty="0" smtClean="0">
              <a:latin typeface="+mj-lt"/>
              <a:ea typeface="微软雅黑" panose="020B0503020204020204"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39442"/>
          </a:xfrm>
        </p:spPr>
        <p:txBody>
          <a:bodyPr/>
          <a:lstStyle/>
          <a:p>
            <a:r>
              <a:rPr lang="en-US" altLang="zh-CN" b="1" dirty="0">
                <a:solidFill>
                  <a:srgbClr val="005BAA"/>
                </a:solidFill>
              </a:rPr>
              <a:t>Grand Era, Grand Trend and Grand Background</a:t>
            </a:r>
            <a:endParaRPr b="1" dirty="0">
              <a:sym typeface="+mn-ea"/>
            </a:endParaRPr>
          </a:p>
        </p:txBody>
      </p:sp>
      <p:sp>
        <p:nvSpPr>
          <p:cNvPr id="5" name="矩形 4"/>
          <p:cNvSpPr/>
          <p:nvPr/>
        </p:nvSpPr>
        <p:spPr>
          <a:xfrm>
            <a:off x="523982" y="3600221"/>
            <a:ext cx="8060079" cy="922020"/>
          </a:xfrm>
          <a:prstGeom prst="rect">
            <a:avLst/>
          </a:prstGeom>
        </p:spPr>
        <p:txBody>
          <a:bodyPr wrap="square">
            <a:spAutoFit/>
          </a:bodyPr>
          <a:lstStyle/>
          <a:p>
            <a:pPr algn="just">
              <a:lnSpc>
                <a:spcPct val="150000"/>
              </a:lnSpc>
              <a:spcAft>
                <a:spcPts val="0"/>
              </a:spcAft>
            </a:pPr>
            <a:r>
              <a:rPr lang="en-US" altLang="zh-CN" sz="1200" b="1" dirty="0">
                <a:solidFill>
                  <a:srgbClr val="FF0000"/>
                </a:solidFill>
                <a:latin typeface="微软雅黑" panose="020B0503020204020204" charset="-122"/>
                <a:ea typeface="微软雅黑" panose="020B0503020204020204" charset="-122"/>
              </a:rPr>
              <a:t>Osaka University of Japan has realized the integration of patch antennas on optical modulators, and the University of Delaware has successfully prepared a UTC-PD coupled antenna array and established related design models.</a:t>
            </a:r>
            <a:endParaRPr lang="en-US" altLang="zh-CN" sz="1200" b="1" dirty="0">
              <a:solidFill>
                <a:srgbClr val="FF0000"/>
              </a:solidFill>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stretch>
            <a:fillRect/>
          </a:stretch>
        </p:blipFill>
        <p:spPr>
          <a:xfrm>
            <a:off x="750012" y="1206816"/>
            <a:ext cx="2818611" cy="2258865"/>
          </a:xfrm>
          <a:prstGeom prst="rect">
            <a:avLst/>
          </a:prstGeom>
        </p:spPr>
      </p:pic>
      <p:pic>
        <p:nvPicPr>
          <p:cNvPr id="6" name="图片 5"/>
          <p:cNvPicPr>
            <a:picLocks noChangeAspect="1"/>
          </p:cNvPicPr>
          <p:nvPr/>
        </p:nvPicPr>
        <p:blipFill>
          <a:blip r:embed="rId2"/>
          <a:stretch>
            <a:fillRect/>
          </a:stretch>
        </p:blipFill>
        <p:spPr>
          <a:xfrm>
            <a:off x="4274050" y="1053233"/>
            <a:ext cx="4395163" cy="2566032"/>
          </a:xfrm>
          <a:prstGeom prst="rect">
            <a:avLst/>
          </a:prstGeom>
        </p:spPr>
      </p:pic>
      <p:pic>
        <p:nvPicPr>
          <p:cNvPr id="2" name="8">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522210" y="58737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39442"/>
          </a:xfrm>
        </p:spPr>
        <p:txBody>
          <a:bodyPr/>
          <a:lstStyle/>
          <a:p>
            <a:r>
              <a:rPr lang="en-US" altLang="zh-CN" b="1" dirty="0">
                <a:solidFill>
                  <a:srgbClr val="005BAA"/>
                </a:solidFill>
              </a:rPr>
              <a:t>Grand Era, Grand Trend and Grand Background</a:t>
            </a:r>
            <a:endParaRPr b="1" dirty="0">
              <a:sym typeface="+mn-ea"/>
            </a:endParaRPr>
          </a:p>
        </p:txBody>
      </p:sp>
      <p:sp>
        <p:nvSpPr>
          <p:cNvPr id="6" name="TextBox 2"/>
          <p:cNvSpPr txBox="1"/>
          <p:nvPr/>
        </p:nvSpPr>
        <p:spPr>
          <a:xfrm>
            <a:off x="336550" y="1042078"/>
            <a:ext cx="4944367" cy="3415030"/>
          </a:xfrm>
          <a:prstGeom prst="rect">
            <a:avLst/>
          </a:prstGeom>
          <a:noFill/>
        </p:spPr>
        <p:txBody>
          <a:bodyPr wrap="square" rtlCol="0">
            <a:spAutoFit/>
          </a:bodyPr>
          <a:ls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40080" indent="-18288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955" indent="-55435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marL="342900" indent="-342900" algn="just">
              <a:lnSpc>
                <a:spcPct val="150000"/>
              </a:lnSpc>
              <a:buFont typeface="Wingdings" panose="05000000000000000000" pitchFamily="2" charset="2"/>
              <a:buChar char="p"/>
            </a:pPr>
            <a:r>
              <a:rPr lang="en-US" altLang="zh-CN" sz="1200" dirty="0" smtClean="0">
                <a:latin typeface="微软雅黑" panose="020B0503020204020204" charset="-122"/>
                <a:ea typeface="微软雅黑" panose="020B0503020204020204" charset="-122"/>
                <a:cs typeface="Times New Roman" panose="02020603050405020304" pitchFamily="18" charset="0"/>
              </a:rPr>
              <a:t>Optalysys </a:t>
            </a:r>
            <a:r>
              <a:rPr lang="en-US" altLang="zh-CN" sz="1200" dirty="0">
                <a:latin typeface="微软雅黑" panose="020B0503020204020204" charset="-122"/>
                <a:ea typeface="微软雅黑" panose="020B0503020204020204" charset="-122"/>
                <a:cs typeface="Times New Roman" panose="02020603050405020304" pitchFamily="18" charset="0"/>
              </a:rPr>
              <a:t>released the first generation of high-performance desktop super photonic computers (up to 9Pfps processing speed) in 2017. Its photonic processor uses a PCI expansion card to communicate with ordinary </a:t>
            </a:r>
            <a:r>
              <a:rPr lang="en-US" altLang="zh-CN" sz="1200" dirty="0" smtClean="0">
                <a:latin typeface="微软雅黑" panose="020B0503020204020204" charset="-122"/>
                <a:ea typeface="微软雅黑" panose="020B0503020204020204" charset="-122"/>
                <a:cs typeface="Times New Roman" panose="02020603050405020304" pitchFamily="18" charset="0"/>
              </a:rPr>
              <a:t>computers. </a:t>
            </a:r>
            <a:r>
              <a:rPr lang="en-US" altLang="zh-CN" sz="1200" dirty="0">
                <a:latin typeface="微软雅黑" panose="020B0503020204020204" charset="-122"/>
                <a:ea typeface="微软雅黑" panose="020B0503020204020204" charset="-122"/>
                <a:cs typeface="Times New Roman" panose="02020603050405020304" pitchFamily="18" charset="0"/>
              </a:rPr>
              <a:t>Optalysys plans to launch a higher-performance super-optical computing system at the Efps level by 2020.</a:t>
            </a:r>
            <a:endParaRPr lang="en-US" altLang="zh-CN" sz="1200" dirty="0">
              <a:latin typeface="微软雅黑" panose="020B0503020204020204" charset="-122"/>
              <a:ea typeface="微软雅黑" panose="020B0503020204020204" charset="-122"/>
              <a:cs typeface="Times New Roman" panose="02020603050405020304" pitchFamily="18" charset="0"/>
            </a:endParaRPr>
          </a:p>
          <a:p>
            <a:pPr marL="342900" indent="-342900" algn="just">
              <a:lnSpc>
                <a:spcPct val="150000"/>
              </a:lnSpc>
              <a:buFont typeface="Wingdings" panose="05000000000000000000" pitchFamily="2" charset="2"/>
              <a:buChar char="p"/>
            </a:pPr>
            <a:r>
              <a:rPr lang="en-US" altLang="zh-CN" sz="1200" dirty="0">
                <a:latin typeface="微软雅黑" panose="020B0503020204020204" charset="-122"/>
                <a:ea typeface="微软雅黑" panose="020B0503020204020204" charset="-122"/>
                <a:cs typeface="Times New Roman" panose="02020603050405020304" pitchFamily="18" charset="0"/>
              </a:rPr>
              <a:t>Lightelligence launched photonic computing chip products in the first quarter of 2019. Lightmatter is also using photonic technology to bolster the performance of electronic computers, and fundamentally introduce new powerful computing chips to promote the development of next-generation artificial intelligence.</a:t>
            </a:r>
            <a:endParaRPr lang="en-US" altLang="zh-CN" sz="1200" dirty="0" smtClean="0">
              <a:latin typeface="微软雅黑" panose="020B0503020204020204" charset="-122"/>
              <a:ea typeface="微软雅黑" panose="020B0503020204020204" charset="-122"/>
              <a:cs typeface="Times New Roman" panose="02020603050405020304" pitchFamily="18" charset="0"/>
            </a:endParaRPr>
          </a:p>
        </p:txBody>
      </p:sp>
      <p:pic>
        <p:nvPicPr>
          <p:cNvPr id="9" name="图片 8"/>
          <p:cNvPicPr>
            <a:picLocks noChangeAspect="1"/>
          </p:cNvPicPr>
          <p:nvPr/>
        </p:nvPicPr>
        <p:blipFill>
          <a:blip r:embed="rId1"/>
          <a:stretch>
            <a:fillRect/>
          </a:stretch>
        </p:blipFill>
        <p:spPr>
          <a:xfrm>
            <a:off x="5686253" y="2818599"/>
            <a:ext cx="2897312" cy="1511481"/>
          </a:xfrm>
          <a:prstGeom prst="rect">
            <a:avLst/>
          </a:prstGeom>
        </p:spPr>
      </p:pic>
      <p:pic>
        <p:nvPicPr>
          <p:cNvPr id="11" name="图片 10"/>
          <p:cNvPicPr>
            <a:picLocks noChangeAspect="1"/>
          </p:cNvPicPr>
          <p:nvPr/>
        </p:nvPicPr>
        <p:blipFill>
          <a:blip r:embed="rId2"/>
          <a:stretch>
            <a:fillRect/>
          </a:stretch>
        </p:blipFill>
        <p:spPr>
          <a:xfrm>
            <a:off x="5686253" y="1114940"/>
            <a:ext cx="2845941" cy="1547513"/>
          </a:xfrm>
          <a:prstGeom prst="rect">
            <a:avLst/>
          </a:prstGeom>
        </p:spPr>
      </p:pic>
      <p:pic>
        <p:nvPicPr>
          <p:cNvPr id="2" name="9">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432675" y="49593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4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3"/>
          <p:cNvSpPr>
            <a:spLocks noGrp="1"/>
          </p:cNvSpPr>
          <p:nvPr>
            <p:ph type="ctrTitle"/>
          </p:nvPr>
        </p:nvSpPr>
        <p:spPr>
          <a:xfrm>
            <a:off x="1798757" y="414338"/>
            <a:ext cx="6921500" cy="719137"/>
          </a:xfrm>
        </p:spPr>
        <p:txBody>
          <a:bodyPr>
            <a:normAutofit/>
          </a:bodyPr>
          <a:lstStyle/>
          <a:p>
            <a:r>
              <a:rPr sz="3200" b="1" dirty="0">
                <a:solidFill>
                  <a:srgbClr val="005BAA"/>
                </a:solidFill>
                <a:ea typeface="微软雅黑" panose="020B0503020204020204" charset="-122"/>
              </a:rPr>
              <a:t>CONTENTS</a:t>
            </a:r>
            <a:endParaRPr sz="3200" b="1" dirty="0">
              <a:solidFill>
                <a:srgbClr val="005BAA"/>
              </a:solidFill>
              <a:ea typeface="微软雅黑" panose="020B0503020204020204" charset="-122"/>
            </a:endParaRPr>
          </a:p>
        </p:txBody>
      </p:sp>
      <p:sp>
        <p:nvSpPr>
          <p:cNvPr id="5" name="TextBox 5"/>
          <p:cNvSpPr txBox="1"/>
          <p:nvPr/>
        </p:nvSpPr>
        <p:spPr>
          <a:xfrm>
            <a:off x="1735007" y="1019291"/>
            <a:ext cx="7111041" cy="3046988"/>
          </a:xfrm>
          <a:prstGeom prst="rect">
            <a:avLst/>
          </a:prstGeom>
          <a:noFill/>
        </p:spPr>
        <p:txBody>
          <a:bodyPr wrap="square" rtlCol="0">
            <a:spAutoFit/>
          </a:bodyPr>
          <a:lstStyle/>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Grand Era, Grand Trend and Grand Background</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Key Drivers and Use Scenarios of 6G</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System Architectures and Enabling Technologies</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Summary and Perspective</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p:txBody>
      </p:sp>
      <p:sp>
        <p:nvSpPr>
          <p:cNvPr id="6" name="圆角矩形 5"/>
          <p:cNvSpPr/>
          <p:nvPr/>
        </p:nvSpPr>
        <p:spPr>
          <a:xfrm>
            <a:off x="1689933" y="1969140"/>
            <a:ext cx="6652683" cy="588406"/>
          </a:xfrm>
          <a:prstGeom prst="roundRect">
            <a:avLst/>
          </a:prstGeom>
          <a:noFill/>
          <a:ln w="38100">
            <a:solidFill>
              <a:srgbClr val="008FD4"/>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zh-CN" altLang="en-US" sz="32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pic>
        <p:nvPicPr>
          <p:cNvPr id="2" name="10">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5443855" y="46418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65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51866"/>
          </a:xfrm>
        </p:spPr>
        <p:txBody>
          <a:bodyPr/>
          <a:lstStyle/>
          <a:p>
            <a:r>
              <a:rPr lang="en-US" b="1" dirty="0">
                <a:solidFill>
                  <a:srgbClr val="005BAA"/>
                </a:solidFill>
              </a:rPr>
              <a:t>Key </a:t>
            </a:r>
            <a:r>
              <a:rPr lang="en-US" b="1" dirty="0" smtClean="0">
                <a:solidFill>
                  <a:srgbClr val="005BAA"/>
                </a:solidFill>
              </a:rPr>
              <a:t>Drivers </a:t>
            </a:r>
            <a:r>
              <a:rPr lang="en-US" b="1" dirty="0">
                <a:solidFill>
                  <a:srgbClr val="005BAA"/>
                </a:solidFill>
              </a:rPr>
              <a:t>and Use Scenarios of 6G</a:t>
            </a:r>
            <a:endParaRPr lang="en-US" b="1" dirty="0" smtClean="0">
              <a:solidFill>
                <a:srgbClr val="005BAA"/>
              </a:solidFill>
              <a:ea typeface="微软雅黑" panose="020B0503020204020204" charset="-122"/>
            </a:endParaRPr>
          </a:p>
        </p:txBody>
      </p:sp>
      <p:sp>
        <p:nvSpPr>
          <p:cNvPr id="23" name="矩形 22"/>
          <p:cNvSpPr/>
          <p:nvPr/>
        </p:nvSpPr>
        <p:spPr>
          <a:xfrm>
            <a:off x="7325333" y="40944"/>
            <a:ext cx="1336449" cy="160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073742894" name="图片 1073742893"/>
          <p:cNvPicPr>
            <a:picLocks noChangeAspect="1"/>
          </p:cNvPicPr>
          <p:nvPr/>
        </p:nvPicPr>
        <p:blipFill>
          <a:blip r:embed="rId1"/>
          <a:stretch>
            <a:fillRect/>
          </a:stretch>
        </p:blipFill>
        <p:spPr>
          <a:xfrm>
            <a:off x="1035282" y="1080770"/>
            <a:ext cx="6727825" cy="2981325"/>
          </a:xfrm>
          <a:prstGeom prst="rect">
            <a:avLst/>
          </a:prstGeom>
          <a:noFill/>
          <a:ln w="9525">
            <a:noFill/>
          </a:ln>
        </p:spPr>
      </p:pic>
      <p:sp>
        <p:nvSpPr>
          <p:cNvPr id="100" name="文本框 99"/>
          <p:cNvSpPr txBox="1"/>
          <p:nvPr/>
        </p:nvSpPr>
        <p:spPr>
          <a:xfrm>
            <a:off x="1035050" y="4062095"/>
            <a:ext cx="6964680" cy="645160"/>
          </a:xfrm>
          <a:prstGeom prst="rect">
            <a:avLst/>
          </a:prstGeom>
          <a:noFill/>
          <a:ln w="9525">
            <a:noFill/>
          </a:ln>
        </p:spPr>
        <p:txBody>
          <a:bodyPr wrap="square">
            <a:spAutoFit/>
          </a:bodyPr>
          <a:lstStyle/>
          <a:p>
            <a:pPr marL="0" indent="0" algn="ctr"/>
            <a:r>
              <a:rPr lang="en-US" sz="1800" b="1" dirty="0">
                <a:solidFill>
                  <a:srgbClr val="000000"/>
                </a:solidFill>
                <a:latin typeface="微软雅黑" panose="020B0503020204020204" charset="-122"/>
                <a:ea typeface="微软雅黑" panose="020B0503020204020204" charset="-122"/>
              </a:rPr>
              <a:t>Possible evolution paths of terminal type, fundamental enabling technology and network architecture of 6G</a:t>
            </a:r>
            <a:r>
              <a:rPr lang="en-US" sz="1800" b="1" i="1" dirty="0">
                <a:solidFill>
                  <a:srgbClr val="000000"/>
                </a:solidFill>
                <a:latin typeface="微软雅黑" panose="020B0503020204020204" charset="-122"/>
                <a:ea typeface="微软雅黑" panose="020B0503020204020204" charset="-122"/>
              </a:rPr>
              <a:t>.</a:t>
            </a:r>
            <a:endParaRPr lang="zh-CN" altLang="en-US" sz="1800" b="1" dirty="0">
              <a:latin typeface="微软雅黑" panose="020B0503020204020204" charset="-122"/>
              <a:ea typeface="微软雅黑" panose="020B0503020204020204" charset="-122"/>
            </a:endParaRPr>
          </a:p>
        </p:txBody>
      </p:sp>
      <p:pic>
        <p:nvPicPr>
          <p:cNvPr id="3" name="1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901180" y="46164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9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51866"/>
          </a:xfrm>
        </p:spPr>
        <p:txBody>
          <a:bodyPr/>
          <a:lstStyle/>
          <a:p>
            <a:r>
              <a:rPr lang="en-US" b="1" dirty="0">
                <a:solidFill>
                  <a:srgbClr val="005BAA"/>
                </a:solidFill>
              </a:rPr>
              <a:t>Key </a:t>
            </a:r>
            <a:r>
              <a:rPr lang="en-US" b="1" dirty="0" smtClean="0">
                <a:solidFill>
                  <a:srgbClr val="005BAA"/>
                </a:solidFill>
              </a:rPr>
              <a:t>Drivers </a:t>
            </a:r>
            <a:r>
              <a:rPr lang="en-US" b="1" dirty="0">
                <a:solidFill>
                  <a:srgbClr val="005BAA"/>
                </a:solidFill>
              </a:rPr>
              <a:t>and Use Scenarios of 6G</a:t>
            </a:r>
            <a:endParaRPr lang="en-US" b="1" dirty="0" smtClean="0">
              <a:solidFill>
                <a:srgbClr val="005BAA"/>
              </a:solidFill>
              <a:ea typeface="微软雅黑" panose="020B0503020204020204" charset="-122"/>
            </a:endParaRPr>
          </a:p>
        </p:txBody>
      </p:sp>
      <p:sp>
        <p:nvSpPr>
          <p:cNvPr id="23" name="矩形 22"/>
          <p:cNvSpPr/>
          <p:nvPr/>
        </p:nvSpPr>
        <p:spPr>
          <a:xfrm>
            <a:off x="7325333" y="40944"/>
            <a:ext cx="1336449" cy="160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2" name="图片 -2147482621" descr="Fig4"/>
          <p:cNvPicPr>
            <a:picLocks noChangeAspect="1"/>
          </p:cNvPicPr>
          <p:nvPr/>
        </p:nvPicPr>
        <p:blipFill>
          <a:blip r:embed="rId1"/>
          <a:stretch>
            <a:fillRect/>
          </a:stretch>
        </p:blipFill>
        <p:spPr>
          <a:xfrm>
            <a:off x="1203325" y="863600"/>
            <a:ext cx="6963410" cy="3206115"/>
          </a:xfrm>
          <a:prstGeom prst="rect">
            <a:avLst/>
          </a:prstGeom>
          <a:noFill/>
          <a:ln w="9525">
            <a:noFill/>
          </a:ln>
        </p:spPr>
      </p:pic>
      <p:sp>
        <p:nvSpPr>
          <p:cNvPr id="100" name="文本框 99"/>
          <p:cNvSpPr txBox="1"/>
          <p:nvPr/>
        </p:nvSpPr>
        <p:spPr>
          <a:xfrm>
            <a:off x="2466340" y="4179570"/>
            <a:ext cx="5080000" cy="368300"/>
          </a:xfrm>
          <a:prstGeom prst="rect">
            <a:avLst/>
          </a:prstGeom>
          <a:noFill/>
          <a:ln w="9525">
            <a:noFill/>
          </a:ln>
        </p:spPr>
        <p:txBody>
          <a:bodyPr>
            <a:spAutoFit/>
          </a:bodyPr>
          <a:p>
            <a:pPr marL="0" indent="0"/>
            <a:r>
              <a:rPr lang="en-US" sz="1800" b="1">
                <a:solidFill>
                  <a:srgbClr val="000000"/>
                </a:solidFill>
                <a:latin typeface="微软雅黑" panose="020B0503020204020204" charset="-122"/>
                <a:ea typeface="微软雅黑" panose="020B0503020204020204" charset="-122"/>
              </a:rPr>
              <a:t>Several key enabling technologies of 6G</a:t>
            </a:r>
            <a:endParaRPr lang="zh-CN" altLang="en-US" sz="1800" b="1">
              <a:latin typeface="微软雅黑" panose="020B0503020204020204" charset="-122"/>
              <a:ea typeface="微软雅黑" panose="020B0503020204020204" charset="-122"/>
            </a:endParaRPr>
          </a:p>
        </p:txBody>
      </p:sp>
      <p:pic>
        <p:nvPicPr>
          <p:cNvPr id="4" name="12">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191250" y="50482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2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51866"/>
          </a:xfrm>
        </p:spPr>
        <p:txBody>
          <a:bodyPr/>
          <a:lstStyle/>
          <a:p>
            <a:r>
              <a:rPr lang="en-US" b="1" dirty="0">
                <a:solidFill>
                  <a:srgbClr val="005BAA"/>
                </a:solidFill>
              </a:rPr>
              <a:t>Key </a:t>
            </a:r>
            <a:r>
              <a:rPr lang="en-US" b="1" dirty="0" smtClean="0">
                <a:solidFill>
                  <a:srgbClr val="005BAA"/>
                </a:solidFill>
              </a:rPr>
              <a:t>Drivers </a:t>
            </a:r>
            <a:r>
              <a:rPr lang="en-US" b="1" dirty="0">
                <a:solidFill>
                  <a:srgbClr val="005BAA"/>
                </a:solidFill>
              </a:rPr>
              <a:t>and Use Scenarios of 6G</a:t>
            </a:r>
            <a:endParaRPr lang="en-US" b="1" dirty="0" smtClean="0">
              <a:solidFill>
                <a:srgbClr val="005BAA"/>
              </a:solidFill>
              <a:ea typeface="微软雅黑" panose="020B0503020204020204" charset="-122"/>
            </a:endParaRPr>
          </a:p>
        </p:txBody>
      </p:sp>
      <p:sp>
        <p:nvSpPr>
          <p:cNvPr id="23" name="矩形 22"/>
          <p:cNvSpPr/>
          <p:nvPr/>
        </p:nvSpPr>
        <p:spPr>
          <a:xfrm>
            <a:off x="7325333" y="40944"/>
            <a:ext cx="1336449" cy="160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51" name="图片 5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a:xfrm>
            <a:off x="172720" y="999038"/>
            <a:ext cx="8797925" cy="3350895"/>
          </a:xfrm>
          <a:prstGeom prst="rect">
            <a:avLst/>
          </a:prstGeom>
          <a:noFill/>
          <a:ln>
            <a:noFill/>
          </a:ln>
        </p:spPr>
      </p:pic>
      <p:pic>
        <p:nvPicPr>
          <p:cNvPr id="2" name="13">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5353685" y="8191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18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51866"/>
          </a:xfrm>
        </p:spPr>
        <p:txBody>
          <a:bodyPr/>
          <a:lstStyle/>
          <a:p>
            <a:r>
              <a:rPr lang="en-US" b="1" dirty="0">
                <a:solidFill>
                  <a:srgbClr val="005BAA"/>
                </a:solidFill>
              </a:rPr>
              <a:t>Key </a:t>
            </a:r>
            <a:r>
              <a:rPr lang="en-US" b="1" dirty="0" smtClean="0">
                <a:solidFill>
                  <a:srgbClr val="005BAA"/>
                </a:solidFill>
              </a:rPr>
              <a:t>Drivers </a:t>
            </a:r>
            <a:r>
              <a:rPr lang="en-US" b="1" dirty="0">
                <a:solidFill>
                  <a:srgbClr val="005BAA"/>
                </a:solidFill>
              </a:rPr>
              <a:t>and Use Scenarios of 6G</a:t>
            </a:r>
            <a:endParaRPr lang="en-US" b="1" dirty="0" smtClean="0">
              <a:solidFill>
                <a:srgbClr val="005BAA"/>
              </a:solidFill>
              <a:ea typeface="微软雅黑" panose="020B0503020204020204" charset="-122"/>
            </a:endParaRPr>
          </a:p>
        </p:txBody>
      </p:sp>
      <p:sp>
        <p:nvSpPr>
          <p:cNvPr id="23" name="矩形 22"/>
          <p:cNvSpPr/>
          <p:nvPr/>
        </p:nvSpPr>
        <p:spPr>
          <a:xfrm>
            <a:off x="7325333" y="40944"/>
            <a:ext cx="1336449" cy="160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1073742925" name="图片 1073742924"/>
          <p:cNvPicPr>
            <a:picLocks noChangeAspect="1"/>
          </p:cNvPicPr>
          <p:nvPr/>
        </p:nvPicPr>
        <p:blipFill>
          <a:blip r:embed="rId1"/>
          <a:stretch>
            <a:fillRect/>
          </a:stretch>
        </p:blipFill>
        <p:spPr>
          <a:xfrm>
            <a:off x="1225550" y="1065530"/>
            <a:ext cx="6692265" cy="3231515"/>
          </a:xfrm>
          <a:prstGeom prst="rect">
            <a:avLst/>
          </a:prstGeom>
          <a:noFill/>
          <a:ln w="9525">
            <a:noFill/>
          </a:ln>
        </p:spPr>
      </p:pic>
      <p:sp>
        <p:nvSpPr>
          <p:cNvPr id="100" name="文本框 99"/>
          <p:cNvSpPr txBox="1"/>
          <p:nvPr/>
        </p:nvSpPr>
        <p:spPr>
          <a:xfrm>
            <a:off x="2042795" y="4369435"/>
            <a:ext cx="6107430" cy="368300"/>
          </a:xfrm>
          <a:prstGeom prst="rect">
            <a:avLst/>
          </a:prstGeom>
          <a:noFill/>
          <a:ln w="9525">
            <a:noFill/>
          </a:ln>
        </p:spPr>
        <p:txBody>
          <a:bodyPr wrap="square">
            <a:spAutoFit/>
          </a:bodyPr>
          <a:lstStyle/>
          <a:p>
            <a:pPr marL="0" indent="0"/>
            <a:r>
              <a:rPr lang="en-US" sz="1800" b="1">
                <a:solidFill>
                  <a:srgbClr val="000000"/>
                </a:solidFill>
                <a:latin typeface="微软雅黑" panose="020B0503020204020204" charset="-122"/>
                <a:ea typeface="微软雅黑" panose="020B0503020204020204" charset="-122"/>
                <a:cs typeface="Arial" panose="020B0604020202020204" pitchFamily="34" charset="0"/>
              </a:rPr>
              <a:t>Comparisons of key requirements of 5G and 6G</a:t>
            </a:r>
            <a:endParaRPr lang="zh-CN" altLang="en-US" sz="1800" b="1">
              <a:latin typeface="微软雅黑" panose="020B0503020204020204" charset="-122"/>
              <a:ea typeface="微软雅黑" panose="020B0503020204020204" charset="-122"/>
            </a:endParaRPr>
          </a:p>
        </p:txBody>
      </p:sp>
      <p:pic>
        <p:nvPicPr>
          <p:cNvPr id="2" name="1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618730" y="24447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51866"/>
          </a:xfrm>
        </p:spPr>
        <p:txBody>
          <a:bodyPr/>
          <a:lstStyle/>
          <a:p>
            <a:r>
              <a:rPr lang="en-US" b="1" dirty="0">
                <a:solidFill>
                  <a:srgbClr val="005BAA"/>
                </a:solidFill>
              </a:rPr>
              <a:t>Key </a:t>
            </a:r>
            <a:r>
              <a:rPr lang="en-US" b="1" dirty="0" smtClean="0">
                <a:solidFill>
                  <a:srgbClr val="005BAA"/>
                </a:solidFill>
              </a:rPr>
              <a:t>Drivers </a:t>
            </a:r>
            <a:r>
              <a:rPr lang="en-US" b="1" dirty="0">
                <a:solidFill>
                  <a:srgbClr val="005BAA"/>
                </a:solidFill>
              </a:rPr>
              <a:t>and Use Scenarios of 6G</a:t>
            </a:r>
            <a:endParaRPr lang="en-US" b="1" dirty="0" smtClean="0">
              <a:solidFill>
                <a:srgbClr val="005BAA"/>
              </a:solidFill>
              <a:ea typeface="微软雅黑" panose="020B0503020204020204" charset="-122"/>
            </a:endParaRPr>
          </a:p>
        </p:txBody>
      </p:sp>
      <p:sp>
        <p:nvSpPr>
          <p:cNvPr id="23" name="矩形 22"/>
          <p:cNvSpPr/>
          <p:nvPr/>
        </p:nvSpPr>
        <p:spPr>
          <a:xfrm>
            <a:off x="7325333" y="40944"/>
            <a:ext cx="1336449" cy="160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5"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421" y="1280226"/>
            <a:ext cx="2871053" cy="218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42"/>
          <p:cNvSpPr>
            <a:spLocks noChangeShapeType="1"/>
          </p:cNvSpPr>
          <p:nvPr/>
        </p:nvSpPr>
        <p:spPr bwMode="gray">
          <a:xfrm>
            <a:off x="7109824" y="2457387"/>
            <a:ext cx="1098550" cy="1191"/>
          </a:xfrm>
          <a:prstGeom prst="line">
            <a:avLst/>
          </a:prstGeom>
          <a:noFill/>
          <a:ln w="9525">
            <a:solidFill>
              <a:srgbClr val="C0C0C0"/>
            </a:solidFill>
            <a:prstDash val="sysDot"/>
            <a:round/>
          </a:ln>
        </p:spPr>
        <p:txBody>
          <a:bodyPr wrap="none" anchor="ctr"/>
          <a:lstStyle/>
          <a:p>
            <a:pPr defTabSz="914400"/>
            <a:endParaRPr lang="zh-CN" altLang="en-US">
              <a:solidFill>
                <a:srgbClr val="000000"/>
              </a:solidFill>
              <a:latin typeface="楷体" panose="02010609060101010101" pitchFamily="49" charset="-122"/>
              <a:ea typeface="楷体" panose="02010609060101010101" pitchFamily="49" charset="-122"/>
            </a:endParaRPr>
          </a:p>
        </p:txBody>
      </p:sp>
      <p:sp>
        <p:nvSpPr>
          <p:cNvPr id="7" name="AutoShape 43"/>
          <p:cNvSpPr>
            <a:spLocks noChangeArrowheads="1"/>
          </p:cNvSpPr>
          <p:nvPr/>
        </p:nvSpPr>
        <p:spPr bwMode="gray">
          <a:xfrm>
            <a:off x="5869988" y="1271525"/>
            <a:ext cx="3036887" cy="2197894"/>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gradFill rotWithShape="0">
            <a:gsLst>
              <a:gs pos="0">
                <a:srgbClr val="FFFFFF"/>
              </a:gs>
              <a:gs pos="50000">
                <a:srgbClr val="6D82A9"/>
              </a:gs>
              <a:gs pos="100000">
                <a:srgbClr val="FFFFFF"/>
              </a:gs>
            </a:gsLst>
            <a:lin ang="0" scaled="1"/>
          </a:gradFill>
          <a:ln w="9525">
            <a:noFill/>
            <a:round/>
          </a:ln>
        </p:spPr>
        <p:txBody>
          <a:bodyPr wrap="none" anchor="ctr"/>
          <a:lstStyle/>
          <a:p>
            <a:pPr defTabSz="914400"/>
            <a:endParaRPr lang="zh-CN" altLang="en-US">
              <a:solidFill>
                <a:srgbClr val="000000"/>
              </a:solidFill>
              <a:latin typeface="楷体" panose="02010609060101010101" pitchFamily="49" charset="-122"/>
              <a:ea typeface="楷体" panose="02010609060101010101" pitchFamily="49" charset="-122"/>
            </a:endParaRPr>
          </a:p>
        </p:txBody>
      </p:sp>
      <p:sp>
        <p:nvSpPr>
          <p:cNvPr id="8" name="AutoShape 44"/>
          <p:cNvSpPr>
            <a:spLocks noChangeArrowheads="1"/>
          </p:cNvSpPr>
          <p:nvPr/>
        </p:nvSpPr>
        <p:spPr bwMode="gray">
          <a:xfrm>
            <a:off x="6087474" y="1448929"/>
            <a:ext cx="2586038" cy="1850231"/>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816" y="10800"/>
                </a:moveTo>
                <a:cubicBezTo>
                  <a:pt x="2816" y="15209"/>
                  <a:pt x="6391" y="18784"/>
                  <a:pt x="10800" y="18784"/>
                </a:cubicBezTo>
                <a:cubicBezTo>
                  <a:pt x="15209" y="18784"/>
                  <a:pt x="18784" y="15209"/>
                  <a:pt x="18784" y="10800"/>
                </a:cubicBezTo>
                <a:cubicBezTo>
                  <a:pt x="18784" y="6391"/>
                  <a:pt x="15209" y="2816"/>
                  <a:pt x="10800" y="2816"/>
                </a:cubicBezTo>
                <a:cubicBezTo>
                  <a:pt x="6391" y="2816"/>
                  <a:pt x="2816" y="6391"/>
                  <a:pt x="2816" y="10800"/>
                </a:cubicBezTo>
                <a:close/>
              </a:path>
            </a:pathLst>
          </a:custGeom>
          <a:gradFill rotWithShape="0">
            <a:gsLst>
              <a:gs pos="0">
                <a:srgbClr val="FFFFFF"/>
              </a:gs>
              <a:gs pos="50000">
                <a:srgbClr val="6D82A9"/>
              </a:gs>
              <a:gs pos="100000">
                <a:srgbClr val="FFFFFF"/>
              </a:gs>
            </a:gsLst>
            <a:lin ang="5400000" scaled="1"/>
          </a:gradFill>
          <a:ln w="9525">
            <a:noFill/>
            <a:round/>
          </a:ln>
        </p:spPr>
        <p:txBody>
          <a:bodyPr wrap="none" anchor="ctr"/>
          <a:lstStyle/>
          <a:p>
            <a:pPr defTabSz="914400"/>
            <a:endParaRPr lang="zh-CN" altLang="en-US">
              <a:solidFill>
                <a:srgbClr val="000000"/>
              </a:solidFill>
              <a:latin typeface="楷体" panose="02010609060101010101" pitchFamily="49" charset="-122"/>
              <a:ea typeface="楷体" panose="02010609060101010101" pitchFamily="49" charset="-122"/>
            </a:endParaRPr>
          </a:p>
        </p:txBody>
      </p:sp>
      <p:sp>
        <p:nvSpPr>
          <p:cNvPr id="9" name="Oval 45"/>
          <p:cNvSpPr>
            <a:spLocks noChangeArrowheads="1"/>
          </p:cNvSpPr>
          <p:nvPr/>
        </p:nvSpPr>
        <p:spPr bwMode="gray">
          <a:xfrm>
            <a:off x="6333537" y="1589422"/>
            <a:ext cx="2095500" cy="1571625"/>
          </a:xfrm>
          <a:prstGeom prst="ellipse">
            <a:avLst/>
          </a:prstGeom>
          <a:solidFill>
            <a:srgbClr val="4BD0FF"/>
          </a:solidFill>
          <a:ln w="9525" algn="ctr">
            <a:noFill/>
            <a:round/>
          </a:ln>
        </p:spPr>
        <p:txBody>
          <a:bodyPr wrap="none" anchor="ctr"/>
          <a:lstStyle/>
          <a:p>
            <a:pPr algn="ctr" defTabSz="914400" eaLnBrk="0" hangingPunct="0"/>
            <a:endParaRPr lang="zh-CN" altLang="en-US">
              <a:solidFill>
                <a:srgbClr val="000000"/>
              </a:solidFill>
              <a:latin typeface="楷体" panose="02010609060101010101" pitchFamily="49" charset="-122"/>
              <a:ea typeface="楷体" panose="02010609060101010101" pitchFamily="49" charset="-122"/>
            </a:endParaRPr>
          </a:p>
        </p:txBody>
      </p:sp>
      <p:sp>
        <p:nvSpPr>
          <p:cNvPr id="10" name="WordArt 49"/>
          <p:cNvSpPr>
            <a:spLocks noChangeArrowheads="1" noChangeShapeType="1" noTextEdit="1"/>
          </p:cNvSpPr>
          <p:nvPr/>
        </p:nvSpPr>
        <p:spPr bwMode="gray">
          <a:xfrm>
            <a:off x="6297025" y="1998998"/>
            <a:ext cx="2233613" cy="753665"/>
          </a:xfrm>
          <a:prstGeom prst="rect">
            <a:avLst/>
          </a:prstGeom>
        </p:spPr>
        <p:txBody>
          <a:bodyPr wrap="none" fromWordArt="1">
            <a:prstTxWarp prst="textPlain">
              <a:avLst>
                <a:gd name="adj" fmla="val 50000"/>
              </a:avLst>
            </a:prstTxWarp>
          </a:bodyPr>
          <a:lstStyle/>
          <a:p>
            <a:pPr algn="ctr" defTabSz="914400"/>
            <a:endParaRPr lang="en-US" altLang="zh-CN" kern="10" dirty="0">
              <a:ln w="19050">
                <a:solidFill>
                  <a:srgbClr val="FFFFFF"/>
                </a:solidFill>
                <a:round/>
              </a:ln>
              <a:gradFill rotWithShape="1">
                <a:gsLst>
                  <a:gs pos="0">
                    <a:srgbClr val="0A2068"/>
                  </a:gs>
                  <a:gs pos="100000">
                    <a:srgbClr val="2F7ADF"/>
                  </a:gs>
                </a:gsLst>
                <a:lin ang="5400000" scaled="1"/>
              </a:gradFill>
              <a:latin typeface="楷体" panose="02010609060101010101" pitchFamily="49" charset="-122"/>
              <a:ea typeface="楷体" panose="02010609060101010101" pitchFamily="49" charset="-122"/>
              <a:cs typeface="Arial" panose="020B0604020202020204"/>
            </a:endParaRPr>
          </a:p>
        </p:txBody>
      </p:sp>
      <p:sp>
        <p:nvSpPr>
          <p:cNvPr id="11" name="Text Box 56"/>
          <p:cNvSpPr txBox="1">
            <a:spLocks noChangeArrowheads="1"/>
          </p:cNvSpPr>
          <p:nvPr/>
        </p:nvSpPr>
        <p:spPr bwMode="auto">
          <a:xfrm>
            <a:off x="6661115" y="2036252"/>
            <a:ext cx="1443038" cy="707886"/>
          </a:xfrm>
          <a:prstGeom prst="rect">
            <a:avLst/>
          </a:prstGeom>
          <a:noFill/>
          <a:ln w="9525">
            <a:noFill/>
            <a:miter lim="800000"/>
          </a:ln>
          <a:effectLst>
            <a:outerShdw dist="17961" dir="2700000" algn="ctr" rotWithShape="0">
              <a:srgbClr val="FFFFFF">
                <a:alpha val="50000"/>
              </a:srgbClr>
            </a:outerShdw>
          </a:effectLst>
        </p:spPr>
        <p:txBody>
          <a:bodyPr>
            <a:spAutoFit/>
          </a:bodyPr>
          <a:lstStyle/>
          <a:p>
            <a:pPr algn="ctr" defTabSz="914400" eaLnBrk="0" hangingPunct="0">
              <a:spcBef>
                <a:spcPct val="50000"/>
              </a:spcBef>
              <a:defRPr/>
            </a:pPr>
            <a:r>
              <a:rPr lang="en-US" altLang="zh-CN" sz="4000" b="1" dirty="0" smtClean="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rPr>
              <a:t>6G</a:t>
            </a:r>
            <a:endParaRPr lang="en-US" altLang="zh-CN" sz="4000" b="1" dirty="0">
              <a:solidFill>
                <a:srgbClr val="FFFFFF"/>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cxnSp>
        <p:nvCxnSpPr>
          <p:cNvPr id="12" name="直接箭头连接符 11"/>
          <p:cNvCxnSpPr/>
          <p:nvPr/>
        </p:nvCxnSpPr>
        <p:spPr>
          <a:xfrm>
            <a:off x="3544066" y="1714743"/>
            <a:ext cx="2272760" cy="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sp>
        <p:nvSpPr>
          <p:cNvPr id="13" name="矩形 12"/>
          <p:cNvSpPr/>
          <p:nvPr/>
        </p:nvSpPr>
        <p:spPr>
          <a:xfrm>
            <a:off x="3440452" y="1292657"/>
            <a:ext cx="2553904" cy="307777"/>
          </a:xfrm>
          <a:prstGeom prst="rect">
            <a:avLst/>
          </a:prstGeom>
        </p:spPr>
        <p:txBody>
          <a:bodyPr wrap="none">
            <a:spAutoFit/>
          </a:bodyPr>
          <a:lstStyle/>
          <a:p>
            <a:r>
              <a:rPr lang="en-US" altLang="zh-CN" sz="1400" b="1" dirty="0" smtClean="0">
                <a:solidFill>
                  <a:srgbClr val="000000"/>
                </a:solidFill>
                <a:latin typeface="微软雅黑" panose="020B0503020204020204" charset="-122"/>
                <a:ea typeface="微软雅黑" panose="020B0503020204020204" charset="-122"/>
                <a:cs typeface="Times New Roman" panose="02020603050405020304" pitchFamily="18" charset="0"/>
              </a:rPr>
              <a:t>8K/4K</a:t>
            </a:r>
            <a:r>
              <a:rPr lang="zh-CN" altLang="zh-CN" sz="1400" b="1" dirty="0" smtClean="0">
                <a:solidFill>
                  <a:srgbClr val="000000"/>
                </a:solidFill>
                <a:latin typeface="微软雅黑" panose="020B0503020204020204" charset="-122"/>
                <a:ea typeface="微软雅黑" panose="020B0503020204020204" charset="-122"/>
                <a:cs typeface="Times New Roman" panose="02020603050405020304" pitchFamily="18" charset="0"/>
              </a:rPr>
              <a:t>、ＶＲ</a:t>
            </a:r>
            <a:r>
              <a:rPr lang="zh-CN" altLang="en-US" sz="1400" b="1" dirty="0" smtClean="0">
                <a:solidFill>
                  <a:srgbClr val="000000"/>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rgbClr val="000000"/>
                </a:solidFill>
                <a:latin typeface="微软雅黑" panose="020B0503020204020204" charset="-122"/>
                <a:ea typeface="微软雅黑" panose="020B0503020204020204" charset="-122"/>
                <a:cs typeface="Times New Roman" panose="02020603050405020304" pitchFamily="18" charset="0"/>
              </a:rPr>
              <a:t>and 3D</a:t>
            </a:r>
            <a:r>
              <a:rPr lang="en-US" altLang="zh-CN" sz="1400" b="1" dirty="0">
                <a:solidFill>
                  <a:srgbClr val="000000"/>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rgbClr val="000000"/>
                </a:solidFill>
                <a:latin typeface="微软雅黑" panose="020B0503020204020204" charset="-122"/>
                <a:ea typeface="微软雅黑" panose="020B0503020204020204" charset="-122"/>
                <a:cs typeface="Times New Roman" panose="02020603050405020304" pitchFamily="18" charset="0"/>
              </a:rPr>
              <a:t>Video</a:t>
            </a:r>
            <a:endParaRPr lang="zh-CN" altLang="en-US" sz="1400" b="1" dirty="0">
              <a:latin typeface="微软雅黑" panose="020B0503020204020204" charset="-122"/>
              <a:ea typeface="微软雅黑" panose="020B0503020204020204" charset="-122"/>
            </a:endParaRPr>
          </a:p>
        </p:txBody>
      </p:sp>
      <p:cxnSp>
        <p:nvCxnSpPr>
          <p:cNvPr id="14" name="直接箭头连接符 13"/>
          <p:cNvCxnSpPr/>
          <p:nvPr/>
        </p:nvCxnSpPr>
        <p:spPr>
          <a:xfrm>
            <a:off x="3533432" y="2492854"/>
            <a:ext cx="2272760" cy="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sp>
        <p:nvSpPr>
          <p:cNvPr id="15" name="矩形 14"/>
          <p:cNvSpPr/>
          <p:nvPr/>
        </p:nvSpPr>
        <p:spPr>
          <a:xfrm>
            <a:off x="3642116" y="2070768"/>
            <a:ext cx="1907766" cy="307777"/>
          </a:xfrm>
          <a:prstGeom prst="rect">
            <a:avLst/>
          </a:prstGeom>
        </p:spPr>
        <p:txBody>
          <a:bodyPr wrap="none">
            <a:spAutoFit/>
          </a:bodyPr>
          <a:lstStyle/>
          <a:p>
            <a:r>
              <a:rPr lang="en-US" altLang="zh-CN" sz="1400" b="1" dirty="0" smtClean="0">
                <a:solidFill>
                  <a:srgbClr val="000000"/>
                </a:solidFill>
                <a:latin typeface="微软雅黑" panose="020B0503020204020204" charset="-122"/>
                <a:ea typeface="微软雅黑" panose="020B0503020204020204" charset="-122"/>
                <a:cs typeface="Times New Roman" panose="02020603050405020304" pitchFamily="18" charset="0"/>
              </a:rPr>
              <a:t>3D</a:t>
            </a:r>
            <a:r>
              <a:rPr lang="zh-CN" altLang="en-US" sz="1400" b="1" dirty="0">
                <a:solidFill>
                  <a:srgbClr val="000000"/>
                </a:solidFill>
                <a:latin typeface="微软雅黑" panose="020B0503020204020204" charset="-122"/>
                <a:ea typeface="微软雅黑" panose="020B0503020204020204" charset="-122"/>
                <a:cs typeface="Times New Roman" panose="02020603050405020304" pitchFamily="18" charset="0"/>
              </a:rPr>
              <a:t> </a:t>
            </a:r>
            <a:r>
              <a:rPr lang="en-US" altLang="zh-CN" sz="1400" b="1" dirty="0" smtClean="0">
                <a:solidFill>
                  <a:srgbClr val="000000"/>
                </a:solidFill>
                <a:latin typeface="微软雅黑" panose="020B0503020204020204" charset="-122"/>
                <a:ea typeface="微软雅黑" panose="020B0503020204020204" charset="-122"/>
                <a:cs typeface="Times New Roman" panose="02020603050405020304" pitchFamily="18" charset="0"/>
              </a:rPr>
              <a:t>Real-time Maps</a:t>
            </a:r>
            <a:endParaRPr lang="zh-CN" altLang="en-US" sz="1400" b="1" dirty="0">
              <a:latin typeface="微软雅黑" panose="020B0503020204020204" charset="-122"/>
              <a:ea typeface="微软雅黑" panose="020B0503020204020204" charset="-122"/>
            </a:endParaRPr>
          </a:p>
        </p:txBody>
      </p:sp>
      <p:cxnSp>
        <p:nvCxnSpPr>
          <p:cNvPr id="16" name="直接箭头连接符 15"/>
          <p:cNvCxnSpPr/>
          <p:nvPr/>
        </p:nvCxnSpPr>
        <p:spPr>
          <a:xfrm>
            <a:off x="3528115" y="3312065"/>
            <a:ext cx="2272760" cy="0"/>
          </a:xfrm>
          <a:prstGeom prst="straightConnector1">
            <a:avLst/>
          </a:prstGeom>
          <a:ln w="28575">
            <a:headEnd type="triangle"/>
            <a:tailEnd type="triangle"/>
          </a:ln>
        </p:spPr>
        <p:style>
          <a:lnRef idx="2">
            <a:schemeClr val="accent1"/>
          </a:lnRef>
          <a:fillRef idx="0">
            <a:schemeClr val="accent1"/>
          </a:fillRef>
          <a:effectRef idx="1">
            <a:schemeClr val="accent1"/>
          </a:effectRef>
          <a:fontRef idx="minor">
            <a:schemeClr val="tx1"/>
          </a:fontRef>
        </p:style>
      </p:cxnSp>
      <p:sp>
        <p:nvSpPr>
          <p:cNvPr id="17" name="矩形 16"/>
          <p:cNvSpPr/>
          <p:nvPr/>
        </p:nvSpPr>
        <p:spPr>
          <a:xfrm>
            <a:off x="3506075" y="2889979"/>
            <a:ext cx="2476960" cy="307777"/>
          </a:xfrm>
          <a:prstGeom prst="rect">
            <a:avLst/>
          </a:prstGeom>
        </p:spPr>
        <p:txBody>
          <a:bodyPr wrap="none">
            <a:spAutoFit/>
          </a:bodyPr>
          <a:lstStyle/>
          <a:p>
            <a:r>
              <a:rPr lang="en-US" altLang="zh-CN" sz="1400" b="1" dirty="0">
                <a:solidFill>
                  <a:srgbClr val="000000"/>
                </a:solidFill>
                <a:latin typeface="微软雅黑" panose="020B0503020204020204" charset="-122"/>
                <a:cs typeface="Times New Roman" panose="02020603050405020304" pitchFamily="18" charset="0"/>
              </a:rPr>
              <a:t>MaaS</a:t>
            </a:r>
            <a:r>
              <a:rPr lang="zh-CN" altLang="zh-CN" sz="1400" b="1" dirty="0" smtClean="0">
                <a:solidFill>
                  <a:srgbClr val="000000"/>
                </a:solidFill>
                <a:ea typeface="微软雅黑" panose="020B0503020204020204" charset="-122"/>
                <a:cs typeface="Times New Roman" panose="02020603050405020304" pitchFamily="18" charset="0"/>
              </a:rPr>
              <a:t>（</a:t>
            </a:r>
            <a:r>
              <a:rPr lang="en-US" altLang="zh-CN" sz="1400" b="1" dirty="0" smtClean="0">
                <a:solidFill>
                  <a:srgbClr val="000000"/>
                </a:solidFill>
                <a:ea typeface="微软雅黑" panose="020B0503020204020204" charset="-122"/>
                <a:cs typeface="Times New Roman" panose="02020603050405020304" pitchFamily="18" charset="0"/>
              </a:rPr>
              <a:t>Mobile as a Service</a:t>
            </a:r>
            <a:r>
              <a:rPr lang="zh-CN" altLang="zh-CN" sz="1400" b="1" dirty="0" smtClean="0">
                <a:solidFill>
                  <a:srgbClr val="000000"/>
                </a:solidFill>
                <a:ea typeface="微软雅黑" panose="020B0503020204020204" charset="-122"/>
                <a:cs typeface="Times New Roman" panose="02020603050405020304" pitchFamily="18" charset="0"/>
              </a:rPr>
              <a:t>）</a:t>
            </a:r>
            <a:endParaRPr lang="zh-CN" altLang="en-US" sz="1400" b="1" dirty="0"/>
          </a:p>
        </p:txBody>
      </p:sp>
      <p:sp>
        <p:nvSpPr>
          <p:cNvPr id="18" name="矩形 17"/>
          <p:cNvSpPr/>
          <p:nvPr/>
        </p:nvSpPr>
        <p:spPr>
          <a:xfrm>
            <a:off x="6459002" y="3773919"/>
            <a:ext cx="1970035" cy="646331"/>
          </a:xfrm>
          <a:prstGeom prst="rect">
            <a:avLst/>
          </a:prstGeom>
        </p:spPr>
        <p:txBody>
          <a:bodyPr wrap="square">
            <a:spAutoFit/>
          </a:bodyPr>
          <a:lstStyle/>
          <a:p>
            <a:pPr algn="ctr"/>
            <a:r>
              <a:rPr lang="en-US" altLang="zh-CN" b="1" dirty="0" smtClean="0">
                <a:solidFill>
                  <a:srgbClr val="000000"/>
                </a:solidFill>
                <a:latin typeface="微软雅黑" panose="020B0503020204020204" charset="-122"/>
                <a:ea typeface="微软雅黑" panose="020B0503020204020204" charset="-122"/>
                <a:cs typeface="Times New Roman" panose="02020603050405020304" pitchFamily="18" charset="0"/>
              </a:rPr>
              <a:t>uMUB use scenario</a:t>
            </a:r>
            <a:endParaRPr lang="zh-CN" altLang="en-US" b="1" dirty="0">
              <a:latin typeface="微软雅黑" panose="020B0503020204020204" charset="-122"/>
              <a:ea typeface="微软雅黑" panose="020B0503020204020204" charset="-122"/>
            </a:endParaRPr>
          </a:p>
        </p:txBody>
      </p:sp>
      <p:sp>
        <p:nvSpPr>
          <p:cNvPr id="19" name="矩形 18"/>
          <p:cNvSpPr/>
          <p:nvPr/>
        </p:nvSpPr>
        <p:spPr>
          <a:xfrm>
            <a:off x="242600" y="3773918"/>
            <a:ext cx="4008387" cy="646331"/>
          </a:xfrm>
          <a:prstGeom prst="rect">
            <a:avLst/>
          </a:prstGeom>
        </p:spPr>
        <p:txBody>
          <a:bodyPr wrap="square">
            <a:spAutoFit/>
          </a:bodyPr>
          <a:lstStyle/>
          <a:p>
            <a:pPr algn="ctr"/>
            <a:r>
              <a:rPr lang="en-US" altLang="zh-CN" b="1" dirty="0" smtClean="0">
                <a:solidFill>
                  <a:srgbClr val="000000"/>
                </a:solidFill>
                <a:latin typeface="微软雅黑" panose="020B0503020204020204" charset="-122"/>
                <a:ea typeface="微软雅黑" panose="020B0503020204020204" charset="-122"/>
                <a:cs typeface="Times New Roman" panose="02020603050405020304" pitchFamily="18" charset="0"/>
              </a:rPr>
              <a:t>Smart Car and UAV as a moving space for living and working</a:t>
            </a:r>
            <a:endParaRPr lang="zh-CN" altLang="en-US" b="1" dirty="0">
              <a:latin typeface="微软雅黑" panose="020B0503020204020204" charset="-122"/>
              <a:ea typeface="微软雅黑" panose="020B0503020204020204" charset="-122"/>
            </a:endParaRPr>
          </a:p>
        </p:txBody>
      </p:sp>
      <p:pic>
        <p:nvPicPr>
          <p:cNvPr id="2" name="1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042025" y="24447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70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51866"/>
          </a:xfrm>
        </p:spPr>
        <p:txBody>
          <a:bodyPr/>
          <a:lstStyle/>
          <a:p>
            <a:r>
              <a:rPr lang="en-US" b="1" dirty="0">
                <a:solidFill>
                  <a:srgbClr val="005BAA"/>
                </a:solidFill>
              </a:rPr>
              <a:t>Key </a:t>
            </a:r>
            <a:r>
              <a:rPr lang="en-US" b="1" dirty="0" smtClean="0">
                <a:solidFill>
                  <a:srgbClr val="005BAA"/>
                </a:solidFill>
              </a:rPr>
              <a:t>Drivers </a:t>
            </a:r>
            <a:r>
              <a:rPr lang="en-US" b="1" dirty="0">
                <a:solidFill>
                  <a:srgbClr val="005BAA"/>
                </a:solidFill>
              </a:rPr>
              <a:t>and Use Scenarios of 6G</a:t>
            </a:r>
            <a:endParaRPr lang="en-US" b="1" dirty="0" smtClean="0">
              <a:solidFill>
                <a:srgbClr val="005BAA"/>
              </a:solidFill>
              <a:ea typeface="微软雅黑" panose="020B0503020204020204" charset="-122"/>
            </a:endParaRPr>
          </a:p>
        </p:txBody>
      </p:sp>
      <p:sp>
        <p:nvSpPr>
          <p:cNvPr id="23" name="矩形 22"/>
          <p:cNvSpPr/>
          <p:nvPr/>
        </p:nvSpPr>
        <p:spPr>
          <a:xfrm>
            <a:off x="7325333" y="40944"/>
            <a:ext cx="1336449" cy="160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2" name="图片 1"/>
          <p:cNvPicPr>
            <a:picLocks noChangeAspect="1"/>
          </p:cNvPicPr>
          <p:nvPr/>
        </p:nvPicPr>
        <p:blipFill>
          <a:blip r:embed="rId1"/>
          <a:stretch>
            <a:fillRect/>
          </a:stretch>
        </p:blipFill>
        <p:spPr>
          <a:xfrm>
            <a:off x="661479" y="1121548"/>
            <a:ext cx="7752947" cy="3338406"/>
          </a:xfrm>
          <a:prstGeom prst="rect">
            <a:avLst/>
          </a:prstGeom>
        </p:spPr>
      </p:pic>
      <p:sp>
        <p:nvSpPr>
          <p:cNvPr id="11" name="矩形 10"/>
          <p:cNvSpPr/>
          <p:nvPr/>
        </p:nvSpPr>
        <p:spPr>
          <a:xfrm>
            <a:off x="865597" y="2467585"/>
            <a:ext cx="1970035" cy="646331"/>
          </a:xfrm>
          <a:prstGeom prst="rect">
            <a:avLst/>
          </a:prstGeom>
        </p:spPr>
        <p:txBody>
          <a:bodyPr wrap="square">
            <a:spAutoFit/>
          </a:bodyPr>
          <a:lstStyle/>
          <a:p>
            <a:pPr algn="ctr"/>
            <a:r>
              <a:rPr lang="en-US" altLang="zh-CN" b="1" dirty="0" smtClean="0">
                <a:solidFill>
                  <a:srgbClr val="0070C0"/>
                </a:solidFill>
                <a:latin typeface="微软雅黑" panose="020B0503020204020204" charset="-122"/>
                <a:ea typeface="微软雅黑" panose="020B0503020204020204" charset="-122"/>
                <a:cs typeface="Times New Roman" panose="02020603050405020304" pitchFamily="18" charset="0"/>
              </a:rPr>
              <a:t>uHDD use scenario</a:t>
            </a:r>
            <a:endParaRPr lang="zh-CN" altLang="en-US" b="1" dirty="0">
              <a:solidFill>
                <a:srgbClr val="0070C0"/>
              </a:solidFill>
              <a:latin typeface="微软雅黑" panose="020B0503020204020204" charset="-122"/>
              <a:ea typeface="微软雅黑" panose="020B0503020204020204" charset="-122"/>
            </a:endParaRPr>
          </a:p>
        </p:txBody>
      </p:sp>
      <p:sp>
        <p:nvSpPr>
          <p:cNvPr id="12" name="矩形 11"/>
          <p:cNvSpPr/>
          <p:nvPr/>
        </p:nvSpPr>
        <p:spPr>
          <a:xfrm>
            <a:off x="6206083" y="2461750"/>
            <a:ext cx="1970035" cy="646331"/>
          </a:xfrm>
          <a:prstGeom prst="rect">
            <a:avLst/>
          </a:prstGeom>
        </p:spPr>
        <p:txBody>
          <a:bodyPr wrap="square">
            <a:spAutoFit/>
          </a:bodyPr>
          <a:lstStyle/>
          <a:p>
            <a:pPr algn="ctr"/>
            <a:r>
              <a:rPr lang="en-US" altLang="zh-CN" b="1" dirty="0" smtClean="0">
                <a:solidFill>
                  <a:srgbClr val="0070C0"/>
                </a:solidFill>
                <a:latin typeface="微软雅黑" panose="020B0503020204020204" charset="-122"/>
                <a:ea typeface="微软雅黑" panose="020B0503020204020204" charset="-122"/>
                <a:cs typeface="Times New Roman" panose="02020603050405020304" pitchFamily="18" charset="0"/>
              </a:rPr>
              <a:t>uBBLLC use scenario</a:t>
            </a:r>
            <a:endParaRPr lang="zh-CN" altLang="en-US" b="1" dirty="0">
              <a:solidFill>
                <a:srgbClr val="0070C0"/>
              </a:solidFill>
              <a:latin typeface="微软雅黑" panose="020B0503020204020204" charset="-122"/>
              <a:ea typeface="微软雅黑" panose="020B0503020204020204" charset="-122"/>
            </a:endParaRPr>
          </a:p>
        </p:txBody>
      </p:sp>
      <p:sp>
        <p:nvSpPr>
          <p:cNvPr id="3" name="矩形 2"/>
          <p:cNvSpPr/>
          <p:nvPr/>
        </p:nvSpPr>
        <p:spPr>
          <a:xfrm>
            <a:off x="3761715" y="1238280"/>
            <a:ext cx="1663431" cy="646331"/>
          </a:xfrm>
          <a:prstGeom prst="rect">
            <a:avLst/>
          </a:prstGeom>
        </p:spPr>
        <p:txBody>
          <a:bodyPr wrap="square">
            <a:spAutoFit/>
          </a:bodyPr>
          <a:lstStyle/>
          <a:p>
            <a:pPr algn="ctr"/>
            <a:r>
              <a:rPr lang="en-US" altLang="zh-CN" b="1" dirty="0" smtClean="0">
                <a:latin typeface="微软雅黑" panose="020B0503020204020204" charset="-122"/>
                <a:ea typeface="微软雅黑" panose="020B0503020204020204" charset="-122"/>
              </a:rPr>
              <a:t>Intelligent Factory</a:t>
            </a:r>
            <a:endParaRPr lang="zh-CN" altLang="en-US" b="1" dirty="0">
              <a:latin typeface="微软雅黑" panose="020B0503020204020204" charset="-122"/>
              <a:ea typeface="微软雅黑" panose="020B0503020204020204" charset="-122"/>
            </a:endParaRPr>
          </a:p>
        </p:txBody>
      </p:sp>
      <p:sp>
        <p:nvSpPr>
          <p:cNvPr id="14" name="矩形 13"/>
          <p:cNvSpPr/>
          <p:nvPr/>
        </p:nvSpPr>
        <p:spPr>
          <a:xfrm>
            <a:off x="3492230" y="3637394"/>
            <a:ext cx="2071992" cy="646331"/>
          </a:xfrm>
          <a:prstGeom prst="rect">
            <a:avLst/>
          </a:prstGeom>
        </p:spPr>
        <p:txBody>
          <a:bodyPr wrap="square">
            <a:spAutoFit/>
          </a:bodyPr>
          <a:lstStyle/>
          <a:p>
            <a:pPr algn="ctr"/>
            <a:r>
              <a:rPr lang="en-US" altLang="zh-CN" b="1" dirty="0" smtClean="0">
                <a:latin typeface="微软雅黑" panose="020B0503020204020204" charset="-122"/>
                <a:ea typeface="微软雅黑" panose="020B0503020204020204" charset="-122"/>
              </a:rPr>
              <a:t>Intelligent </a:t>
            </a:r>
            <a:r>
              <a:rPr lang="en-US" altLang="zh-CN" b="1" dirty="0">
                <a:latin typeface="微软雅黑" panose="020B0503020204020204" charset="-122"/>
                <a:ea typeface="微软雅黑" panose="020B0503020204020204" charset="-122"/>
              </a:rPr>
              <a:t>mobile robots</a:t>
            </a:r>
            <a:endParaRPr lang="zh-CN" altLang="en-US" b="1" dirty="0">
              <a:latin typeface="微软雅黑" panose="020B0503020204020204" charset="-122"/>
              <a:ea typeface="微软雅黑" panose="020B0503020204020204" charset="-122"/>
            </a:endParaRPr>
          </a:p>
        </p:txBody>
      </p:sp>
      <p:pic>
        <p:nvPicPr>
          <p:cNvPr id="4" name="1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332855" y="24447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02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51866"/>
          </a:xfrm>
        </p:spPr>
        <p:txBody>
          <a:bodyPr/>
          <a:lstStyle/>
          <a:p>
            <a:r>
              <a:rPr lang="en-US" b="1" dirty="0">
                <a:solidFill>
                  <a:srgbClr val="005BAA"/>
                </a:solidFill>
              </a:rPr>
              <a:t>Key </a:t>
            </a:r>
            <a:r>
              <a:rPr lang="en-US" b="1" dirty="0" smtClean="0">
                <a:solidFill>
                  <a:srgbClr val="005BAA"/>
                </a:solidFill>
              </a:rPr>
              <a:t>Drivers </a:t>
            </a:r>
            <a:r>
              <a:rPr lang="en-US" b="1" dirty="0">
                <a:solidFill>
                  <a:srgbClr val="005BAA"/>
                </a:solidFill>
              </a:rPr>
              <a:t>and Use Scenarios of 6G</a:t>
            </a:r>
            <a:endParaRPr lang="en-US" b="1" dirty="0" smtClean="0">
              <a:solidFill>
                <a:srgbClr val="005BAA"/>
              </a:solidFill>
              <a:ea typeface="微软雅黑" panose="020B0503020204020204" charset="-122"/>
            </a:endParaRPr>
          </a:p>
        </p:txBody>
      </p:sp>
      <p:sp>
        <p:nvSpPr>
          <p:cNvPr id="23" name="矩形 22"/>
          <p:cNvSpPr/>
          <p:nvPr/>
        </p:nvSpPr>
        <p:spPr>
          <a:xfrm>
            <a:off x="7325333" y="40944"/>
            <a:ext cx="1336449" cy="16033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sp>
        <p:nvSpPr>
          <p:cNvPr id="100" name="文本框 99"/>
          <p:cNvSpPr txBox="1"/>
          <p:nvPr/>
        </p:nvSpPr>
        <p:spPr>
          <a:xfrm>
            <a:off x="1108953" y="4003797"/>
            <a:ext cx="6955277" cy="461665"/>
          </a:xfrm>
          <a:prstGeom prst="rect">
            <a:avLst/>
          </a:prstGeom>
          <a:noFill/>
          <a:ln w="9525">
            <a:noFill/>
          </a:ln>
        </p:spPr>
        <p:txBody>
          <a:bodyPr wrap="square">
            <a:spAutoFit/>
          </a:bodyPr>
          <a:lstStyle/>
          <a:p>
            <a:pPr marL="0" indent="0" algn="ctr"/>
            <a:r>
              <a:rPr lang="en-US" sz="2400" b="1" dirty="0" smtClean="0">
                <a:latin typeface="微软雅黑" panose="020B0503020204020204" charset="-122"/>
                <a:ea typeface="微软雅黑" panose="020B0503020204020204" charset="-122"/>
              </a:rPr>
              <a:t>100Gbps/m2 uHDD use scenario of WDCN</a:t>
            </a:r>
            <a:endParaRPr lang="en-US" sz="2400" b="1" dirty="0">
              <a:latin typeface="微软雅黑" panose="020B0503020204020204" charset="-122"/>
              <a:ea typeface="微软雅黑" panose="020B0503020204020204" charset="-122"/>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47989" y="1186774"/>
            <a:ext cx="8890883" cy="2577830"/>
          </a:xfrm>
          <a:prstGeom prst="rect">
            <a:avLst/>
          </a:prstGeom>
        </p:spPr>
      </p:pic>
      <p:pic>
        <p:nvPicPr>
          <p:cNvPr id="2" name="1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706235" y="32829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1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3"/>
          <p:cNvSpPr>
            <a:spLocks noGrp="1"/>
          </p:cNvSpPr>
          <p:nvPr>
            <p:ph type="ctrTitle"/>
          </p:nvPr>
        </p:nvSpPr>
        <p:spPr>
          <a:xfrm>
            <a:off x="1798757" y="414338"/>
            <a:ext cx="6921500" cy="719137"/>
          </a:xfrm>
        </p:spPr>
        <p:txBody>
          <a:bodyPr>
            <a:normAutofit/>
          </a:bodyPr>
          <a:lstStyle/>
          <a:p>
            <a:r>
              <a:rPr sz="3200" b="1" dirty="0">
                <a:solidFill>
                  <a:srgbClr val="005BAA"/>
                </a:solidFill>
                <a:ea typeface="微软雅黑" panose="020B0503020204020204" charset="-122"/>
              </a:rPr>
              <a:t>CONTENTS</a:t>
            </a:r>
            <a:endParaRPr sz="3200" b="1" dirty="0">
              <a:solidFill>
                <a:srgbClr val="005BAA"/>
              </a:solidFill>
              <a:ea typeface="微软雅黑" panose="020B0503020204020204" charset="-122"/>
            </a:endParaRPr>
          </a:p>
        </p:txBody>
      </p:sp>
      <p:sp>
        <p:nvSpPr>
          <p:cNvPr id="5" name="TextBox 5"/>
          <p:cNvSpPr txBox="1"/>
          <p:nvPr/>
        </p:nvSpPr>
        <p:spPr>
          <a:xfrm>
            <a:off x="1735007" y="1019291"/>
            <a:ext cx="7111041" cy="3046988"/>
          </a:xfrm>
          <a:prstGeom prst="rect">
            <a:avLst/>
          </a:prstGeom>
          <a:noFill/>
        </p:spPr>
        <p:txBody>
          <a:bodyPr wrap="square" rtlCol="0">
            <a:spAutoFit/>
          </a:bodyPr>
          <a:lstStyle/>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Grand Era, Grand Trend and Grand Background</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Key Drivers and Use Scenarios of 6G</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System Architectures and Enabling Technologies</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Summary and Perspective</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p:txBody>
      </p:sp>
      <p:sp>
        <p:nvSpPr>
          <p:cNvPr id="6" name="圆角矩形 5"/>
          <p:cNvSpPr/>
          <p:nvPr/>
        </p:nvSpPr>
        <p:spPr>
          <a:xfrm>
            <a:off x="1689933" y="1239677"/>
            <a:ext cx="6652683" cy="588406"/>
          </a:xfrm>
          <a:prstGeom prst="roundRect">
            <a:avLst/>
          </a:prstGeom>
          <a:noFill/>
          <a:ln w="38100">
            <a:solidFill>
              <a:srgbClr val="008FD4"/>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zh-CN" altLang="en-US" sz="32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pic>
        <p:nvPicPr>
          <p:cNvPr id="2" name="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6795770" y="41465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34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3"/>
          <p:cNvSpPr>
            <a:spLocks noGrp="1"/>
          </p:cNvSpPr>
          <p:nvPr>
            <p:ph type="ctrTitle"/>
          </p:nvPr>
        </p:nvSpPr>
        <p:spPr>
          <a:xfrm>
            <a:off x="1798757" y="414338"/>
            <a:ext cx="6921500" cy="719137"/>
          </a:xfrm>
        </p:spPr>
        <p:txBody>
          <a:bodyPr>
            <a:normAutofit/>
          </a:bodyPr>
          <a:lstStyle/>
          <a:p>
            <a:r>
              <a:rPr sz="3200" b="1" dirty="0">
                <a:solidFill>
                  <a:srgbClr val="005BAA"/>
                </a:solidFill>
                <a:ea typeface="微软雅黑" panose="020B0503020204020204" charset="-122"/>
              </a:rPr>
              <a:t>CONTENTS</a:t>
            </a:r>
            <a:endParaRPr sz="3200" b="1" dirty="0">
              <a:solidFill>
                <a:srgbClr val="005BAA"/>
              </a:solidFill>
              <a:ea typeface="微软雅黑" panose="020B0503020204020204" charset="-122"/>
            </a:endParaRPr>
          </a:p>
        </p:txBody>
      </p:sp>
      <p:sp>
        <p:nvSpPr>
          <p:cNvPr id="5" name="TextBox 5"/>
          <p:cNvSpPr txBox="1"/>
          <p:nvPr/>
        </p:nvSpPr>
        <p:spPr>
          <a:xfrm>
            <a:off x="1735007" y="1019291"/>
            <a:ext cx="7111041" cy="3046988"/>
          </a:xfrm>
          <a:prstGeom prst="rect">
            <a:avLst/>
          </a:prstGeom>
          <a:noFill/>
        </p:spPr>
        <p:txBody>
          <a:bodyPr wrap="square" rtlCol="0">
            <a:spAutoFit/>
          </a:bodyPr>
          <a:lstStyle/>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Grand Era, Grand Trend and Grand Background</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Key Drivers and Use Scenarios of 6G</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System Architectures and Enabling Technologies</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Summary and Perspective</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p:txBody>
      </p:sp>
      <p:sp>
        <p:nvSpPr>
          <p:cNvPr id="6" name="圆角矩形 5"/>
          <p:cNvSpPr/>
          <p:nvPr/>
        </p:nvSpPr>
        <p:spPr>
          <a:xfrm>
            <a:off x="1689933" y="2698600"/>
            <a:ext cx="6652683" cy="588406"/>
          </a:xfrm>
          <a:prstGeom prst="roundRect">
            <a:avLst/>
          </a:prstGeom>
          <a:noFill/>
          <a:ln w="38100">
            <a:solidFill>
              <a:srgbClr val="008FD4"/>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zh-CN" altLang="en-US" sz="32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pic>
        <p:nvPicPr>
          <p:cNvPr id="2" name="18">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5622925" y="59436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6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87362"/>
          </a:xfrm>
        </p:spPr>
        <p:txBody>
          <a:bodyPr/>
          <a:lstStyle/>
          <a:p>
            <a:r>
              <a:rPr lang="en-US" altLang="zh-CN" b="1" dirty="0">
                <a:solidFill>
                  <a:srgbClr val="005BAA"/>
                </a:solidFill>
                <a:sym typeface="+mn-ea"/>
              </a:rPr>
              <a:t>System Architectures and Enabling Technologies</a:t>
            </a:r>
            <a:endParaRPr lang="en-US" b="1" dirty="0" smtClean="0">
              <a:ea typeface="微软雅黑" panose="020B0503020204020204" charset="-122"/>
            </a:endParaRPr>
          </a:p>
        </p:txBody>
      </p:sp>
      <p:sp>
        <p:nvSpPr>
          <p:cNvPr id="2" name="文本框 1"/>
          <p:cNvSpPr txBox="1"/>
          <p:nvPr/>
        </p:nvSpPr>
        <p:spPr>
          <a:xfrm>
            <a:off x="494030" y="753745"/>
            <a:ext cx="5732145" cy="276860"/>
          </a:xfrm>
          <a:prstGeom prst="rect">
            <a:avLst/>
          </a:prstGeom>
        </p:spPr>
        <p:txBody>
          <a:bodyPr vert="horz" wrap="square" lIns="0" tIns="0" rIns="0" bIns="0" rtlCol="0" anchor="t">
            <a:spAutoFit/>
          </a:bodyPr>
          <a:lstStyle/>
          <a:p>
            <a:r>
              <a:rPr kumimoji="1" lang="zh-CN" altLang="en-US" b="1" dirty="0" smtClean="0">
                <a:latin typeface="微软雅黑" panose="020B0503020204020204" charset="-122"/>
                <a:ea typeface="微软雅黑" panose="020B0503020204020204" charset="-122"/>
              </a:rPr>
              <a:t>Holographic Radio</a:t>
            </a:r>
            <a:r>
              <a:rPr kumimoji="1" lang="zh-CN" altLang="en-US" dirty="0" smtClean="0"/>
              <a:t> </a:t>
            </a:r>
            <a:endParaRPr kumimoji="1" lang="zh-CN" altLang="en-US" dirty="0" smtClean="0"/>
          </a:p>
        </p:txBody>
      </p:sp>
      <p:pic>
        <p:nvPicPr>
          <p:cNvPr id="6" name="图片 5"/>
          <p:cNvPicPr>
            <a:picLocks noChangeAspect="1"/>
          </p:cNvPicPr>
          <p:nvPr/>
        </p:nvPicPr>
        <p:blipFill>
          <a:blip r:embed="rId1"/>
          <a:stretch>
            <a:fillRect/>
          </a:stretch>
        </p:blipFill>
        <p:spPr>
          <a:xfrm>
            <a:off x="1075425" y="1108075"/>
            <a:ext cx="6926580" cy="3107690"/>
          </a:xfrm>
          <a:prstGeom prst="rect">
            <a:avLst/>
          </a:prstGeom>
        </p:spPr>
      </p:pic>
      <p:sp>
        <p:nvSpPr>
          <p:cNvPr id="7" name="文本框 6"/>
          <p:cNvSpPr txBox="1"/>
          <p:nvPr/>
        </p:nvSpPr>
        <p:spPr>
          <a:xfrm>
            <a:off x="1558925" y="4215765"/>
            <a:ext cx="6544945" cy="553720"/>
          </a:xfrm>
          <a:prstGeom prst="rect">
            <a:avLst/>
          </a:prstGeom>
        </p:spPr>
        <p:txBody>
          <a:bodyPr vert="horz" wrap="square" lIns="0" tIns="0" rIns="0" bIns="0" rtlCol="0" anchor="t">
            <a:spAutoFit/>
          </a:bodyPr>
          <a:lstStyle/>
          <a:p>
            <a:r>
              <a:rPr kumimoji="1" lang="zh-CN" altLang="en-US" b="1" dirty="0" smtClean="0">
                <a:latin typeface="微软雅黑" panose="020B0503020204020204" charset="-122"/>
                <a:ea typeface="微软雅黑" panose="020B0503020204020204" charset="-122"/>
              </a:rPr>
              <a:t>The implementation and system architecture of all-photonic RANs for computational holographic radio</a:t>
            </a:r>
            <a:endParaRPr kumimoji="1" lang="zh-CN" altLang="en-US" b="1" dirty="0" smtClean="0">
              <a:latin typeface="微软雅黑" panose="020B0503020204020204" charset="-122"/>
              <a:ea typeface="微软雅黑" panose="020B0503020204020204" charset="-122"/>
            </a:endParaRPr>
          </a:p>
        </p:txBody>
      </p:sp>
      <p:pic>
        <p:nvPicPr>
          <p:cNvPr id="3" name="19">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484745" y="41148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6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87362"/>
          </a:xfrm>
        </p:spPr>
        <p:txBody>
          <a:bodyPr/>
          <a:lstStyle/>
          <a:p>
            <a:r>
              <a:rPr lang="en-US" altLang="zh-CN" b="1" dirty="0">
                <a:solidFill>
                  <a:srgbClr val="005BAA"/>
                </a:solidFill>
                <a:sym typeface="+mn-ea"/>
              </a:rPr>
              <a:t>System Architectures and Enabling Technologies</a:t>
            </a:r>
            <a:endParaRPr lang="en-US" b="1" dirty="0" smtClean="0">
              <a:ea typeface="微软雅黑" panose="020B0503020204020204" charset="-122"/>
            </a:endParaRPr>
          </a:p>
        </p:txBody>
      </p:sp>
      <p:sp>
        <p:nvSpPr>
          <p:cNvPr id="2" name="文本框 1"/>
          <p:cNvSpPr txBox="1"/>
          <p:nvPr/>
        </p:nvSpPr>
        <p:spPr>
          <a:xfrm>
            <a:off x="464185" y="810895"/>
            <a:ext cx="5709920" cy="276860"/>
          </a:xfrm>
          <a:prstGeom prst="rect">
            <a:avLst/>
          </a:prstGeom>
        </p:spPr>
        <p:txBody>
          <a:bodyPr vert="horz" wrap="square" lIns="0" tIns="0" rIns="0" bIns="0" rtlCol="0" anchor="t">
            <a:spAutoFit/>
          </a:bodyPr>
          <a:lstStyle/>
          <a:p>
            <a:r>
              <a:rPr kumimoji="1" lang="zh-CN" altLang="en-US" b="1" dirty="0" smtClean="0">
                <a:latin typeface="微软雅黑" panose="020B0503020204020204" charset="-122"/>
                <a:ea typeface="微软雅黑" panose="020B0503020204020204" charset="-122"/>
                <a:cs typeface="Arial" panose="020B0604020202020204" pitchFamily="34" charset="0"/>
              </a:rPr>
              <a:t>AI and Photonics-Based Cognitive Radio</a:t>
            </a:r>
            <a:endParaRPr kumimoji="1" lang="zh-CN" altLang="en-US" b="1" dirty="0" smtClean="0">
              <a:latin typeface="微软雅黑" panose="020B0503020204020204" charset="-122"/>
              <a:ea typeface="微软雅黑" panose="020B0503020204020204" charset="-122"/>
              <a:cs typeface="Arial" panose="020B0604020202020204" pitchFamily="34" charset="0"/>
            </a:endParaRPr>
          </a:p>
        </p:txBody>
      </p:sp>
      <p:pic>
        <p:nvPicPr>
          <p:cNvPr id="3" name="图片 -2147482618" descr="Fig7"/>
          <p:cNvPicPr>
            <a:picLocks noChangeAspect="1"/>
          </p:cNvPicPr>
          <p:nvPr/>
        </p:nvPicPr>
        <p:blipFill>
          <a:blip r:embed="rId1"/>
          <a:stretch>
            <a:fillRect/>
          </a:stretch>
        </p:blipFill>
        <p:spPr>
          <a:xfrm>
            <a:off x="1263650" y="1328420"/>
            <a:ext cx="5672455" cy="3038475"/>
          </a:xfrm>
          <a:prstGeom prst="rect">
            <a:avLst/>
          </a:prstGeom>
          <a:noFill/>
          <a:ln w="9525">
            <a:noFill/>
          </a:ln>
        </p:spPr>
      </p:pic>
      <p:sp>
        <p:nvSpPr>
          <p:cNvPr id="6" name="文本框 5"/>
          <p:cNvSpPr txBox="1"/>
          <p:nvPr/>
        </p:nvSpPr>
        <p:spPr>
          <a:xfrm>
            <a:off x="1158875" y="4366895"/>
            <a:ext cx="6624320" cy="553720"/>
          </a:xfrm>
          <a:prstGeom prst="rect">
            <a:avLst/>
          </a:prstGeom>
        </p:spPr>
        <p:txBody>
          <a:bodyPr vert="horz" wrap="square" lIns="0" tIns="0" rIns="0" bIns="0" rtlCol="0" anchor="t">
            <a:spAutoFit/>
          </a:bodyPr>
          <a:lstStyle/>
          <a:p>
            <a:r>
              <a:rPr kumimoji="1" lang="zh-CN" altLang="en-US" b="1" dirty="0" smtClean="0">
                <a:latin typeface="微软雅黑" panose="020B0503020204020204" charset="-122"/>
                <a:ea typeface="微软雅黑" panose="020B0503020204020204" charset="-122"/>
              </a:rPr>
              <a:t>The general framework of the photonics-based cognitive radio system. OFC: optical frequency comb.</a:t>
            </a:r>
            <a:endParaRPr kumimoji="1" lang="zh-CN" altLang="en-US" b="1" dirty="0" smtClean="0">
              <a:latin typeface="微软雅黑" panose="020B0503020204020204" charset="-122"/>
              <a:ea typeface="微软雅黑" panose="020B0503020204020204" charset="-122"/>
            </a:endParaRPr>
          </a:p>
        </p:txBody>
      </p:sp>
      <p:pic>
        <p:nvPicPr>
          <p:cNvPr id="4" name="20">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466330" y="95440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09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87362"/>
          </a:xfrm>
        </p:spPr>
        <p:txBody>
          <a:bodyPr/>
          <a:lstStyle/>
          <a:p>
            <a:r>
              <a:rPr lang="en-US" altLang="zh-CN" b="1" dirty="0">
                <a:solidFill>
                  <a:srgbClr val="005BAA"/>
                </a:solidFill>
                <a:sym typeface="+mn-ea"/>
              </a:rPr>
              <a:t>System Architectures and Enabling Technologies</a:t>
            </a:r>
            <a:endParaRPr lang="en-US" b="1" dirty="0" smtClean="0">
              <a:ea typeface="微软雅黑" panose="020B0503020204020204" charset="-122"/>
            </a:endParaRPr>
          </a:p>
        </p:txBody>
      </p:sp>
      <p:sp>
        <p:nvSpPr>
          <p:cNvPr id="2" name="文本框 1"/>
          <p:cNvSpPr txBox="1"/>
          <p:nvPr/>
        </p:nvSpPr>
        <p:spPr>
          <a:xfrm>
            <a:off x="529590" y="838835"/>
            <a:ext cx="7382510" cy="276860"/>
          </a:xfrm>
          <a:prstGeom prst="rect">
            <a:avLst/>
          </a:prstGeom>
        </p:spPr>
        <p:txBody>
          <a:bodyPr vert="horz" wrap="square" lIns="0" tIns="0" rIns="0" bIns="0" rtlCol="0" anchor="t">
            <a:spAutoFit/>
          </a:bodyPr>
          <a:lstStyle/>
          <a:p>
            <a:r>
              <a:rPr kumimoji="1" lang="zh-CN" altLang="en-US" b="1" dirty="0" smtClean="0">
                <a:latin typeface="微软雅黑" panose="020B0503020204020204" charset="-122"/>
                <a:ea typeface="微软雅黑" panose="020B0503020204020204" charset="-122"/>
                <a:cs typeface="Times New Roman" panose="02020603050405020304" pitchFamily="18" charset="0"/>
              </a:rPr>
              <a:t>Multipurpose Converged, Full-Spectral, and All-Photonic RANs</a:t>
            </a:r>
            <a:endParaRPr kumimoji="1" lang="zh-CN" altLang="en-US" b="1" dirty="0" smtClean="0">
              <a:latin typeface="微软雅黑" panose="020B0503020204020204" charset="-122"/>
              <a:ea typeface="微软雅黑" panose="020B0503020204020204" charset="-122"/>
              <a:cs typeface="Times New Roman" panose="02020603050405020304" pitchFamily="18" charset="0"/>
            </a:endParaRPr>
          </a:p>
        </p:txBody>
      </p:sp>
      <p:pic>
        <p:nvPicPr>
          <p:cNvPr id="1073742866" name="图片 43"/>
          <p:cNvPicPr>
            <a:picLocks noChangeAspect="1"/>
          </p:cNvPicPr>
          <p:nvPr/>
        </p:nvPicPr>
        <p:blipFill>
          <a:blip r:embed="rId1"/>
          <a:stretch>
            <a:fillRect/>
          </a:stretch>
        </p:blipFill>
        <p:spPr>
          <a:xfrm>
            <a:off x="1923415" y="1072515"/>
            <a:ext cx="4320540" cy="3331845"/>
          </a:xfrm>
          <a:prstGeom prst="rect">
            <a:avLst/>
          </a:prstGeom>
          <a:noFill/>
          <a:ln w="9525">
            <a:noFill/>
          </a:ln>
        </p:spPr>
      </p:pic>
      <p:sp>
        <p:nvSpPr>
          <p:cNvPr id="6" name="文本框 5"/>
          <p:cNvSpPr txBox="1"/>
          <p:nvPr/>
        </p:nvSpPr>
        <p:spPr>
          <a:xfrm>
            <a:off x="336550" y="4404360"/>
            <a:ext cx="9538970" cy="461645"/>
          </a:xfrm>
          <a:prstGeom prst="rect">
            <a:avLst/>
          </a:prstGeom>
        </p:spPr>
        <p:txBody>
          <a:bodyPr vert="horz" wrap="square" lIns="0" tIns="0" rIns="0" bIns="0" rtlCol="0" anchor="t">
            <a:spAutoFit/>
          </a:bodyPr>
          <a:lstStyle/>
          <a:p>
            <a:r>
              <a:rPr kumimoji="1" lang="zh-CN" altLang="en-US" sz="1500" b="1" dirty="0" smtClean="0">
                <a:latin typeface="微软雅黑" panose="020B0503020204020204" charset="-122"/>
                <a:ea typeface="微软雅黑" panose="020B0503020204020204" charset="-122"/>
                <a:cs typeface="Times New Roman" panose="02020603050405020304" pitchFamily="18" charset="0"/>
              </a:rPr>
              <a:t>The full-spectral or hyperspectral converged AAU of sensing, imaging, and communication</a:t>
            </a:r>
            <a:endParaRPr kumimoji="1" lang="zh-CN" altLang="en-US" sz="1500" b="1" dirty="0" smtClean="0">
              <a:latin typeface="微软雅黑" panose="020B0503020204020204" charset="-122"/>
              <a:ea typeface="微软雅黑" panose="020B0503020204020204" charset="-122"/>
              <a:cs typeface="Times New Roman" panose="02020603050405020304" pitchFamily="18" charset="0"/>
            </a:endParaRPr>
          </a:p>
          <a:p>
            <a:r>
              <a:rPr kumimoji="1" lang="zh-CN" altLang="en-US" sz="1500" b="1" dirty="0" smtClean="0">
                <a:latin typeface="微软雅黑" panose="020B0503020204020204" charset="-122"/>
                <a:ea typeface="微软雅黑" panose="020B0503020204020204" charset="-122"/>
                <a:cs typeface="Times New Roman" panose="02020603050405020304" pitchFamily="18" charset="0"/>
              </a:rPr>
              <a:t>in 6G. DEMUX: demultiplexer; MUX: multiplexer; SOA: semiconductor optical amplifier.</a:t>
            </a:r>
            <a:endParaRPr kumimoji="1" lang="zh-CN" altLang="en-US" sz="1500" b="1" dirty="0" smtClean="0">
              <a:latin typeface="微软雅黑" panose="020B0503020204020204" charset="-122"/>
              <a:ea typeface="微软雅黑" panose="020B0503020204020204" charset="-122"/>
              <a:cs typeface="Times New Roman" panose="02020603050405020304" pitchFamily="18" charset="0"/>
            </a:endParaRPr>
          </a:p>
        </p:txBody>
      </p:sp>
      <p:pic>
        <p:nvPicPr>
          <p:cNvPr id="3" name="21">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6146165" y="129032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376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2"/>
          <p:cNvSpPr>
            <a:spLocks noGrp="1"/>
          </p:cNvSpPr>
          <p:nvPr>
            <p:ph type="title"/>
          </p:nvPr>
        </p:nvSpPr>
        <p:spPr>
          <a:xfrm>
            <a:off x="336550" y="411163"/>
            <a:ext cx="8513763" cy="441592"/>
          </a:xfrm>
        </p:spPr>
        <p:txBody>
          <a:bodyPr/>
          <a:lstStyle/>
          <a:p>
            <a:r>
              <a:rPr lang="en-US" altLang="zh-CN" b="1" dirty="0">
                <a:solidFill>
                  <a:srgbClr val="005BAA"/>
                </a:solidFill>
                <a:sym typeface="+mn-ea"/>
              </a:rPr>
              <a:t>System Architectures and Enabling Technologies</a:t>
            </a:r>
            <a:endParaRPr lang="en-US" b="1" dirty="0" smtClean="0">
              <a:solidFill>
                <a:srgbClr val="005BAA"/>
              </a:solidFill>
            </a:endParaRPr>
          </a:p>
        </p:txBody>
      </p:sp>
      <p:pic>
        <p:nvPicPr>
          <p:cNvPr id="3" name="图片 2"/>
          <p:cNvPicPr>
            <a:picLocks noChangeAspect="1"/>
          </p:cNvPicPr>
          <p:nvPr/>
        </p:nvPicPr>
        <p:blipFill>
          <a:blip r:embed="rId1"/>
          <a:stretch>
            <a:fillRect/>
          </a:stretch>
        </p:blipFill>
        <p:spPr>
          <a:xfrm>
            <a:off x="5250096" y="1099335"/>
            <a:ext cx="3428652" cy="1746498"/>
          </a:xfrm>
          <a:prstGeom prst="rect">
            <a:avLst/>
          </a:prstGeom>
        </p:spPr>
      </p:pic>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549" y="1017142"/>
            <a:ext cx="4857049" cy="3588045"/>
          </a:xfrm>
          <a:prstGeom prst="rect">
            <a:avLst/>
          </a:prstGeom>
        </p:spPr>
      </p:pic>
      <p:pic>
        <p:nvPicPr>
          <p:cNvPr id="7" name="图片 6"/>
          <p:cNvPicPr>
            <a:picLocks noChangeAspect="1"/>
          </p:cNvPicPr>
          <p:nvPr/>
        </p:nvPicPr>
        <p:blipFill>
          <a:blip r:embed="rId3"/>
          <a:stretch>
            <a:fillRect/>
          </a:stretch>
        </p:blipFill>
        <p:spPr>
          <a:xfrm>
            <a:off x="4072920" y="3073915"/>
            <a:ext cx="4605828" cy="1468108"/>
          </a:xfrm>
          <a:prstGeom prst="rect">
            <a:avLst/>
          </a:prstGeom>
        </p:spPr>
      </p:pic>
      <p:sp>
        <p:nvSpPr>
          <p:cNvPr id="6" name="矩形 5"/>
          <p:cNvSpPr/>
          <p:nvPr/>
        </p:nvSpPr>
        <p:spPr>
          <a:xfrm>
            <a:off x="1372870" y="4380230"/>
            <a:ext cx="6178550" cy="645160"/>
          </a:xfrm>
          <a:prstGeom prst="rect">
            <a:avLst/>
          </a:prstGeom>
        </p:spPr>
        <p:txBody>
          <a:bodyPr wrap="square">
            <a:spAutoFit/>
          </a:bodyPr>
          <a:lstStyle/>
          <a:p>
            <a:pPr algn="ctr">
              <a:lnSpc>
                <a:spcPct val="150000"/>
              </a:lnSpc>
            </a:pPr>
            <a:r>
              <a:rPr sz="1200" b="1" dirty="0">
                <a:solidFill>
                  <a:schemeClr val="tx1"/>
                </a:solidFill>
                <a:latin typeface="微软雅黑" panose="020B0503020204020204" charset="-122"/>
                <a:ea typeface="微软雅黑" panose="020B0503020204020204" charset="-122"/>
              </a:rPr>
              <a:t>Ultra high density THz optical coherent distributed antenna lattice in smart factory and wireless data center environment </a:t>
            </a:r>
            <a:endParaRPr sz="1200" b="1" dirty="0">
              <a:solidFill>
                <a:schemeClr val="tx1"/>
              </a:solidFill>
              <a:latin typeface="微软雅黑" panose="020B0503020204020204" charset="-122"/>
              <a:ea typeface="微软雅黑" panose="020B0503020204020204" charset="-122"/>
            </a:endParaRPr>
          </a:p>
        </p:txBody>
      </p:sp>
      <p:sp>
        <p:nvSpPr>
          <p:cNvPr id="100" name="文本框 99"/>
          <p:cNvSpPr txBox="1"/>
          <p:nvPr/>
        </p:nvSpPr>
        <p:spPr>
          <a:xfrm>
            <a:off x="540385" y="730885"/>
            <a:ext cx="6498590" cy="368300"/>
          </a:xfrm>
          <a:prstGeom prst="rect">
            <a:avLst/>
          </a:prstGeom>
          <a:noFill/>
          <a:ln w="9525">
            <a:noFill/>
          </a:ln>
        </p:spPr>
        <p:txBody>
          <a:bodyPr wrap="square">
            <a:spAutoFit/>
          </a:bodyPr>
          <a:p>
            <a:pPr marL="0" indent="0"/>
            <a:r>
              <a:rPr lang="en-US" sz="1800" b="1">
                <a:solidFill>
                  <a:srgbClr val="000000"/>
                </a:solidFill>
                <a:latin typeface="微软雅黑" panose="020B0503020204020204" charset="-122"/>
                <a:ea typeface="微软雅黑" panose="020B0503020204020204" charset="-122"/>
                <a:cs typeface="Times New Roman" panose="02020603050405020304" pitchFamily="18" charset="0"/>
              </a:rPr>
              <a:t>THz near-field mobile network based on LatticeRAN</a:t>
            </a:r>
            <a:endParaRPr lang="zh-CN" altLang="en-US" sz="1800" b="1">
              <a:latin typeface="微软雅黑" panose="020B0503020204020204" charset="-122"/>
              <a:ea typeface="微软雅黑" panose="020B0503020204020204" charset="-122"/>
              <a:cs typeface="Times New Roman" panose="02020603050405020304" pitchFamily="18" charset="0"/>
            </a:endParaRPr>
          </a:p>
        </p:txBody>
      </p:sp>
      <p:pic>
        <p:nvPicPr>
          <p:cNvPr id="2" name="22">
            <a:hlinkClick r:id="" action="ppaction://media"/>
          </p:cNvPr>
          <p:cNvPicPr/>
          <p:nvPr>
            <a:audioFile r:link="rId4"/>
            <p:extLst>
              <p:ext uri="{DAA4B4D4-6D71-4841-9C94-3DE7FCFB9230}">
                <p14:media xmlns:p14="http://schemas.microsoft.com/office/powerpoint/2010/main" r:embed="rId5"/>
              </p:ext>
            </p:extLst>
          </p:nvPr>
        </p:nvPicPr>
        <p:blipFill>
          <a:blip r:embed="rId6"/>
          <a:stretch>
            <a:fillRect/>
          </a:stretch>
        </p:blipFill>
        <p:spPr>
          <a:xfrm>
            <a:off x="7664450" y="32258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737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87362"/>
          </a:xfrm>
        </p:spPr>
        <p:txBody>
          <a:bodyPr/>
          <a:lstStyle/>
          <a:p>
            <a:r>
              <a:rPr lang="en-US" altLang="zh-CN" b="1" dirty="0">
                <a:solidFill>
                  <a:srgbClr val="005BAA"/>
                </a:solidFill>
                <a:sym typeface="+mn-ea"/>
              </a:rPr>
              <a:t>System Architectures and Enabling Technologies</a:t>
            </a:r>
            <a:endParaRPr lang="en-US" b="1" dirty="0" smtClean="0">
              <a:ea typeface="微软雅黑" panose="020B0503020204020204" charset="-122"/>
            </a:endParaRPr>
          </a:p>
        </p:txBody>
      </p:sp>
      <p:sp>
        <p:nvSpPr>
          <p:cNvPr id="2" name="文本框 1"/>
          <p:cNvSpPr txBox="1"/>
          <p:nvPr/>
        </p:nvSpPr>
        <p:spPr>
          <a:xfrm>
            <a:off x="427355" y="838835"/>
            <a:ext cx="5262245" cy="553720"/>
          </a:xfrm>
          <a:prstGeom prst="rect">
            <a:avLst/>
          </a:prstGeom>
        </p:spPr>
        <p:txBody>
          <a:bodyPr vert="horz" wrap="square" lIns="0" tIns="0" rIns="0" bIns="0" rtlCol="0" anchor="t">
            <a:spAutoFit/>
          </a:bodyPr>
          <a:lstStyle/>
          <a:p>
            <a:r>
              <a:rPr kumimoji="1" lang="zh-CN" altLang="en-US" b="1" dirty="0" smtClean="0">
                <a:latin typeface="微软雅黑" panose="020B0503020204020204" charset="-122"/>
                <a:ea typeface="微软雅黑" panose="020B0503020204020204" charset="-122"/>
                <a:cs typeface="Times New Roman" panose="02020603050405020304" pitchFamily="18" charset="0"/>
              </a:rPr>
              <a:t>Hyperspectral Space–Terrestrial Integration Network</a:t>
            </a:r>
            <a:endParaRPr kumimoji="1" lang="zh-CN" altLang="en-US" b="1" dirty="0" smtClean="0">
              <a:latin typeface="微软雅黑" panose="020B0503020204020204" charset="-122"/>
              <a:ea typeface="微软雅黑" panose="020B0503020204020204" charset="-122"/>
              <a:cs typeface="Times New Roman" panose="02020603050405020304" pitchFamily="18" charset="0"/>
            </a:endParaRPr>
          </a:p>
        </p:txBody>
      </p:sp>
      <p:pic>
        <p:nvPicPr>
          <p:cNvPr id="3" name="图片 -2147482616" descr="Fig9"/>
          <p:cNvPicPr>
            <a:picLocks noChangeAspect="1"/>
          </p:cNvPicPr>
          <p:nvPr/>
        </p:nvPicPr>
        <p:blipFill>
          <a:blip r:embed="rId1"/>
          <a:stretch>
            <a:fillRect/>
          </a:stretch>
        </p:blipFill>
        <p:spPr>
          <a:xfrm>
            <a:off x="293370" y="1115695"/>
            <a:ext cx="4379595" cy="3359785"/>
          </a:xfrm>
          <a:prstGeom prst="rect">
            <a:avLst/>
          </a:prstGeom>
          <a:noFill/>
          <a:ln w="9525">
            <a:noFill/>
          </a:ln>
        </p:spPr>
      </p:pic>
      <p:sp>
        <p:nvSpPr>
          <p:cNvPr id="6" name="文本框 5"/>
          <p:cNvSpPr txBox="1"/>
          <p:nvPr/>
        </p:nvSpPr>
        <p:spPr>
          <a:xfrm>
            <a:off x="1050290" y="4427220"/>
            <a:ext cx="7844790" cy="553720"/>
          </a:xfrm>
          <a:prstGeom prst="rect">
            <a:avLst/>
          </a:prstGeom>
        </p:spPr>
        <p:txBody>
          <a:bodyPr vert="horz" wrap="square" lIns="0" tIns="0" rIns="0" bIns="0" rtlCol="0" anchor="t">
            <a:spAutoFit/>
          </a:bodyPr>
          <a:lstStyle/>
          <a:p>
            <a:r>
              <a:rPr kumimoji="1" lang="zh-CN" altLang="en-US" b="1" dirty="0" smtClean="0">
                <a:latin typeface="微软雅黑" panose="020B0503020204020204" charset="-122"/>
                <a:ea typeface="微软雅黑" panose="020B0503020204020204" charset="-122"/>
                <a:cs typeface="Times New Roman" panose="02020603050405020304" pitchFamily="18" charset="0"/>
              </a:rPr>
              <a:t>The hyperspectral aerial–space–terrestrial integrated network architecture of 6G, based on laser–mm-wave convergence.</a:t>
            </a:r>
            <a:endParaRPr kumimoji="1" lang="zh-CN" altLang="en-US" b="1" dirty="0" smtClean="0">
              <a:latin typeface="微软雅黑" panose="020B0503020204020204" charset="-122"/>
              <a:ea typeface="微软雅黑" panose="020B0503020204020204" charset="-122"/>
              <a:cs typeface="Times New Roman" panose="02020603050405020304" pitchFamily="18" charset="0"/>
            </a:endParaRPr>
          </a:p>
        </p:txBody>
      </p:sp>
      <p:sp>
        <p:nvSpPr>
          <p:cNvPr id="7" name="内容占位符 8"/>
          <p:cNvSpPr>
            <a:spLocks noGrp="1"/>
          </p:cNvSpPr>
          <p:nvPr>
            <p:ph sz="half" idx="4294967295"/>
          </p:nvPr>
        </p:nvSpPr>
        <p:spPr>
          <a:xfrm rot="10800000" flipV="1">
            <a:off x="4590415" y="1207135"/>
            <a:ext cx="4460240" cy="3169920"/>
          </a:xfrm>
          <a:prstGeom prst="rect">
            <a:avLst/>
          </a:prstGeom>
          <a:ln>
            <a:noFill/>
          </a:ln>
        </p:spPr>
        <p:txBody>
          <a:bodyPr>
            <a:noAutofit/>
          </a:bodyPr>
          <a:lstStyle/>
          <a:p>
            <a:pPr marL="285750" indent="-285750" algn="just">
              <a:lnSpc>
                <a:spcPct val="150000"/>
              </a:lnSpc>
              <a:buFont typeface="Wingdings" panose="05000000000000000000" pitchFamily="2" charset="2"/>
              <a:buChar char="u"/>
            </a:pPr>
            <a:r>
              <a:rPr lang="zh-CN" sz="1200" dirty="0">
                <a:latin typeface="微软雅黑" panose="020B0503020204020204" charset="-122"/>
                <a:cs typeface="微软雅黑" panose="020B0503020204020204" charset="-122"/>
              </a:rPr>
              <a:t>Multi photon satellite payloads with cost, volume, weight and power advantages; </a:t>
            </a:r>
            <a:r>
              <a:rPr lang="zh-CN" altLang="zh-CN" sz="1200" dirty="0" smtClean="0">
                <a:latin typeface="微软雅黑" panose="020B0503020204020204" charset="-122"/>
                <a:cs typeface="微软雅黑" panose="020B0503020204020204" charset="-122"/>
              </a:rPr>
              <a:t>；</a:t>
            </a:r>
            <a:endParaRPr lang="en-US" altLang="zh-CN" sz="1200" dirty="0" smtClean="0">
              <a:latin typeface="微软雅黑" panose="020B0503020204020204" charset="-122"/>
              <a:cs typeface="微软雅黑" panose="020B0503020204020204" charset="-122"/>
            </a:endParaRPr>
          </a:p>
          <a:p>
            <a:pPr marL="285750" indent="-285750" algn="just">
              <a:lnSpc>
                <a:spcPct val="150000"/>
              </a:lnSpc>
              <a:buFont typeface="Wingdings" panose="05000000000000000000" pitchFamily="2" charset="2"/>
              <a:buChar char="u"/>
            </a:pPr>
            <a:r>
              <a:rPr lang="zh-CN" altLang="zh-CN" sz="1200" dirty="0">
                <a:latin typeface="微软雅黑" panose="020B0503020204020204" charset="-122"/>
                <a:cs typeface="微软雅黑" panose="020B0503020204020204" charset="-122"/>
              </a:rPr>
              <a:t>Dynamic networking with low delay and high reliability </a:t>
            </a:r>
            <a:r>
              <a:rPr lang="zh-CN" altLang="zh-CN" sz="1200" dirty="0" smtClean="0">
                <a:latin typeface="微软雅黑" panose="020B0503020204020204" charset="-122"/>
                <a:cs typeface="微软雅黑" panose="020B0503020204020204" charset="-122"/>
              </a:rPr>
              <a:t>；</a:t>
            </a:r>
            <a:endParaRPr lang="en-US" altLang="zh-CN" sz="1200" dirty="0">
              <a:latin typeface="微软雅黑" panose="020B0503020204020204" charset="-122"/>
              <a:cs typeface="微软雅黑" panose="020B0503020204020204" charset="-122"/>
            </a:endParaRPr>
          </a:p>
          <a:p>
            <a:pPr marL="285750" indent="-285750" algn="just">
              <a:lnSpc>
                <a:spcPct val="150000"/>
              </a:lnSpc>
              <a:buFont typeface="Wingdings" panose="05000000000000000000" pitchFamily="2" charset="2"/>
              <a:buChar char="u"/>
            </a:pPr>
            <a:r>
              <a:rPr lang="zh-CN" altLang="zh-CN" sz="1200" dirty="0">
                <a:latin typeface="微软雅黑" panose="020B0503020204020204" charset="-122"/>
                <a:cs typeface="微软雅黑" panose="020B0503020204020204" charset="-122"/>
              </a:rPr>
              <a:t>Millimeter wave and coherent laser communication aggregation </a:t>
            </a:r>
            <a:r>
              <a:rPr lang="zh-CN" altLang="zh-CN" sz="1200" dirty="0" smtClean="0">
                <a:latin typeface="微软雅黑" panose="020B0503020204020204" charset="-122"/>
                <a:cs typeface="微软雅黑" panose="020B0503020204020204" charset="-122"/>
              </a:rPr>
              <a:t>；</a:t>
            </a:r>
            <a:endParaRPr lang="en-US" altLang="zh-CN" sz="1200" dirty="0">
              <a:latin typeface="微软雅黑" panose="020B0503020204020204" charset="-122"/>
              <a:cs typeface="微软雅黑" panose="020B0503020204020204" charset="-122"/>
            </a:endParaRPr>
          </a:p>
          <a:p>
            <a:pPr marL="285750" indent="-285750" algn="just">
              <a:lnSpc>
                <a:spcPct val="150000"/>
              </a:lnSpc>
              <a:buFont typeface="Wingdings" panose="05000000000000000000" pitchFamily="2" charset="2"/>
              <a:buChar char="u"/>
            </a:pPr>
            <a:r>
              <a:rPr sz="1200">
                <a:latin typeface="微软雅黑" panose="020B0503020204020204" charset="-122"/>
                <a:cs typeface="微软雅黑" panose="020B0503020204020204" charset="-122"/>
              </a:rPr>
              <a:t>Hybrid laser / THz / millimeter wave fusion transceiver technology, including servo tracking system </a:t>
            </a:r>
            <a:r>
              <a:rPr lang="zh-CN" altLang="zh-CN" sz="1200" dirty="0" smtClean="0">
                <a:latin typeface="微软雅黑" panose="020B0503020204020204" charset="-122"/>
                <a:cs typeface="微软雅黑" panose="020B0503020204020204" charset="-122"/>
              </a:rPr>
              <a:t>；</a:t>
            </a:r>
            <a:endParaRPr lang="en-US" altLang="zh-CN" sz="1200" dirty="0">
              <a:latin typeface="微软雅黑" panose="020B0503020204020204" charset="-122"/>
              <a:cs typeface="微软雅黑" panose="020B0503020204020204" charset="-122"/>
            </a:endParaRPr>
          </a:p>
          <a:p>
            <a:pPr marL="285750" indent="-285750" algn="just">
              <a:lnSpc>
                <a:spcPct val="150000"/>
              </a:lnSpc>
              <a:buFont typeface="Wingdings" panose="05000000000000000000" pitchFamily="2" charset="2"/>
              <a:buChar char="u"/>
            </a:pPr>
            <a:r>
              <a:rPr lang="zh-CN" sz="1200" dirty="0">
                <a:latin typeface="微软雅黑" panose="020B0503020204020204" charset="-122"/>
                <a:cs typeface="微软雅黑" panose="020B0503020204020204" charset="-122"/>
              </a:rPr>
              <a:t>Adaptive optics technology to compensate wavefront distortion caused by atmospheric turbulence </a:t>
            </a:r>
            <a:r>
              <a:rPr lang="zh-CN" altLang="zh-CN" sz="1200" dirty="0" smtClean="0">
                <a:latin typeface="微软雅黑" panose="020B0503020204020204" charset="-122"/>
                <a:cs typeface="微软雅黑" panose="020B0503020204020204" charset="-122"/>
              </a:rPr>
              <a:t>；</a:t>
            </a:r>
            <a:endParaRPr lang="en-US" altLang="zh-CN" sz="1200" dirty="0">
              <a:latin typeface="微软雅黑" panose="020B0503020204020204" charset="-122"/>
              <a:cs typeface="微软雅黑" panose="020B0503020204020204" charset="-122"/>
            </a:endParaRPr>
          </a:p>
          <a:p>
            <a:pPr marL="285750" indent="-285750" algn="just">
              <a:lnSpc>
                <a:spcPct val="150000"/>
              </a:lnSpc>
              <a:buFont typeface="Wingdings" panose="05000000000000000000" pitchFamily="2" charset="2"/>
              <a:buChar char="u"/>
            </a:pPr>
            <a:r>
              <a:rPr sz="1200" dirty="0">
                <a:latin typeface="微软雅黑" panose="020B0503020204020204" charset="-122"/>
                <a:cs typeface="微软雅黑" panose="020B0503020204020204" charset="-122"/>
              </a:rPr>
              <a:t>Laser, THz and millimeter wave aggregation and diversity technology</a:t>
            </a:r>
            <a:r>
              <a:rPr lang="en-US" sz="1200" dirty="0">
                <a:latin typeface="微软雅黑" panose="020B0503020204020204" charset="-122"/>
                <a:cs typeface="微软雅黑" panose="020B0503020204020204" charset="-122"/>
              </a:rPr>
              <a:t>.</a:t>
            </a:r>
            <a:endParaRPr lang="en-US" sz="1200" dirty="0">
              <a:latin typeface="微软雅黑" panose="020B0503020204020204" charset="-122"/>
              <a:cs typeface="微软雅黑" panose="020B0503020204020204" charset="-122"/>
            </a:endParaRPr>
          </a:p>
        </p:txBody>
      </p:sp>
      <p:pic>
        <p:nvPicPr>
          <p:cNvPr id="4" name="23">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58760" y="21971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706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86638"/>
          </a:xfrm>
        </p:spPr>
        <p:txBody>
          <a:bodyPr/>
          <a:lstStyle/>
          <a:p>
            <a:r>
              <a:rPr lang="en-US" altLang="zh-CN" b="1" dirty="0">
                <a:solidFill>
                  <a:srgbClr val="005BAA"/>
                </a:solidFill>
                <a:sym typeface="+mn-ea"/>
              </a:rPr>
              <a:t>System Architectures and Enabling Technologies</a:t>
            </a:r>
            <a:endParaRPr b="1" dirty="0">
              <a:sym typeface="+mn-ea"/>
            </a:endParaRPr>
          </a:p>
        </p:txBody>
      </p:sp>
      <p:pic>
        <p:nvPicPr>
          <p:cNvPr id="5" name="图片 4"/>
          <p:cNvPicPr>
            <a:picLocks noChangeAspect="1"/>
          </p:cNvPicPr>
          <p:nvPr/>
        </p:nvPicPr>
        <p:blipFill>
          <a:blip r:embed="rId1"/>
          <a:stretch>
            <a:fillRect/>
          </a:stretch>
        </p:blipFill>
        <p:spPr>
          <a:xfrm>
            <a:off x="0" y="1175196"/>
            <a:ext cx="9144000" cy="3265714"/>
          </a:xfrm>
          <a:prstGeom prst="rect">
            <a:avLst/>
          </a:prstGeom>
        </p:spPr>
      </p:pic>
      <p:sp>
        <p:nvSpPr>
          <p:cNvPr id="4" name="矩形 3"/>
          <p:cNvSpPr/>
          <p:nvPr/>
        </p:nvSpPr>
        <p:spPr>
          <a:xfrm rot="17764305">
            <a:off x="2706488" y="1886919"/>
            <a:ext cx="3280011" cy="1754326"/>
          </a:xfrm>
          <a:prstGeom prst="rect">
            <a:avLst/>
          </a:prstGeom>
        </p:spPr>
        <p:txBody>
          <a:bodyPr wrap="square">
            <a:spAutoFit/>
          </a:bodyPr>
          <a:lstStyle/>
          <a:p>
            <a:pPr algn="ctr">
              <a:lnSpc>
                <a:spcPct val="150000"/>
              </a:lnSpc>
            </a:pPr>
            <a:r>
              <a:rPr lang="en-US" altLang="zh-CN" sz="2400" b="1" dirty="0" smtClean="0">
                <a:solidFill>
                  <a:srgbClr val="FF0000"/>
                </a:solidFill>
                <a:latin typeface="微软雅黑" panose="020B0503020204020204" charset="-122"/>
                <a:ea typeface="微软雅黑" panose="020B0503020204020204" charset="-122"/>
              </a:rPr>
              <a:t>All Photonic and Full-Spectral Payload</a:t>
            </a:r>
            <a:endParaRPr lang="zh-CN" altLang="en-US" sz="2400" b="1" dirty="0">
              <a:solidFill>
                <a:srgbClr val="FF0000"/>
              </a:solidFill>
              <a:latin typeface="微软雅黑" panose="020B0503020204020204" charset="-122"/>
              <a:ea typeface="微软雅黑" panose="020B0503020204020204" charset="-122"/>
            </a:endParaRPr>
          </a:p>
        </p:txBody>
      </p:sp>
      <p:pic>
        <p:nvPicPr>
          <p:cNvPr id="2" name="2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887970" y="28638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68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3"/>
          <p:cNvSpPr>
            <a:spLocks noGrp="1"/>
          </p:cNvSpPr>
          <p:nvPr>
            <p:ph type="ctrTitle"/>
          </p:nvPr>
        </p:nvSpPr>
        <p:spPr>
          <a:xfrm>
            <a:off x="1798757" y="414338"/>
            <a:ext cx="6921500" cy="719137"/>
          </a:xfrm>
        </p:spPr>
        <p:txBody>
          <a:bodyPr>
            <a:normAutofit/>
          </a:bodyPr>
          <a:lstStyle/>
          <a:p>
            <a:r>
              <a:rPr sz="3200" b="1" dirty="0">
                <a:solidFill>
                  <a:srgbClr val="005BAA"/>
                </a:solidFill>
                <a:ea typeface="微软雅黑" panose="020B0503020204020204" charset="-122"/>
              </a:rPr>
              <a:t>CONTENTS</a:t>
            </a:r>
            <a:endParaRPr sz="3200" b="1" dirty="0">
              <a:solidFill>
                <a:srgbClr val="005BAA"/>
              </a:solidFill>
              <a:ea typeface="微软雅黑" panose="020B0503020204020204" charset="-122"/>
            </a:endParaRPr>
          </a:p>
        </p:txBody>
      </p:sp>
      <p:sp>
        <p:nvSpPr>
          <p:cNvPr id="5" name="TextBox 5"/>
          <p:cNvSpPr txBox="1"/>
          <p:nvPr/>
        </p:nvSpPr>
        <p:spPr>
          <a:xfrm>
            <a:off x="1735007" y="1019291"/>
            <a:ext cx="7111041" cy="3046988"/>
          </a:xfrm>
          <a:prstGeom prst="rect">
            <a:avLst/>
          </a:prstGeom>
          <a:noFill/>
        </p:spPr>
        <p:txBody>
          <a:bodyPr wrap="square" rtlCol="0">
            <a:spAutoFit/>
          </a:bodyPr>
          <a:lstStyle/>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Grand Era, Grand Trend and Grand Background</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Key Drivers and Use Scenarios of 6G</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System Architectures and Enabling Technologies</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a:p>
            <a:pPr>
              <a:lnSpc>
                <a:spcPct val="200000"/>
              </a:lnSpc>
              <a:buFont typeface="Arial" panose="020B0604020202020204" pitchFamily="34" charset="0"/>
              <a:buChar char="•"/>
            </a:pPr>
            <a:r>
              <a:rPr lang="en-US" altLang="zh-CN" sz="2400" b="1" dirty="0" smtClean="0">
                <a:effectLst>
                  <a:outerShdw blurRad="38100" dist="38100" dir="2700000" algn="tl">
                    <a:srgbClr val="000000">
                      <a:alpha val="43137"/>
                    </a:srgbClr>
                  </a:outerShdw>
                </a:effectLst>
                <a:latin typeface="+mj-lt"/>
                <a:ea typeface="楷体" panose="02010609060101010101" pitchFamily="49" charset="-122"/>
              </a:rPr>
              <a:t> Summary and Perspective</a:t>
            </a:r>
            <a:endParaRPr lang="en-US" altLang="zh-CN" sz="2400" b="1" dirty="0" smtClean="0">
              <a:effectLst>
                <a:outerShdw blurRad="38100" dist="38100" dir="2700000" algn="tl">
                  <a:srgbClr val="000000">
                    <a:alpha val="43137"/>
                  </a:srgbClr>
                </a:outerShdw>
              </a:effectLst>
              <a:latin typeface="+mj-lt"/>
              <a:ea typeface="楷体" panose="02010609060101010101" pitchFamily="49" charset="-122"/>
            </a:endParaRPr>
          </a:p>
        </p:txBody>
      </p:sp>
      <p:sp>
        <p:nvSpPr>
          <p:cNvPr id="6" name="圆角矩形 5"/>
          <p:cNvSpPr/>
          <p:nvPr/>
        </p:nvSpPr>
        <p:spPr>
          <a:xfrm>
            <a:off x="1689933" y="3438339"/>
            <a:ext cx="6652683" cy="588406"/>
          </a:xfrm>
          <a:prstGeom prst="roundRect">
            <a:avLst/>
          </a:prstGeom>
          <a:noFill/>
          <a:ln w="38100">
            <a:solidFill>
              <a:srgbClr val="008FD4"/>
            </a:solid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150000"/>
              </a:lnSpc>
            </a:pPr>
            <a:endParaRPr lang="zh-CN" altLang="en-US" sz="3200" b="1">
              <a:effectLst>
                <a:outerShdw blurRad="38100" dist="38100" dir="2700000" algn="tl">
                  <a:srgbClr val="000000">
                    <a:alpha val="43137"/>
                  </a:srgbClr>
                </a:outerShdw>
              </a:effectLst>
              <a:latin typeface="楷体" panose="02010609060101010101" pitchFamily="49" charset="-122"/>
              <a:ea typeface="楷体" panose="02010609060101010101" pitchFamily="49" charset="-122"/>
            </a:endParaRPr>
          </a:p>
        </p:txBody>
      </p:sp>
      <p:pic>
        <p:nvPicPr>
          <p:cNvPr id="2" name="25">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4980940" y="4000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2"/>
          </p:nvPr>
        </p:nvSpPr>
        <p:spPr>
          <a:xfrm>
            <a:off x="337185" y="893769"/>
            <a:ext cx="8437164" cy="3824145"/>
          </a:xfrm>
        </p:spPr>
        <p:txBody>
          <a:bodyPr/>
          <a:lstStyle/>
          <a:p>
            <a:pPr marL="285750" indent="-285750" algn="just" fontAlgn="auto">
              <a:lnSpc>
                <a:spcPct val="150000"/>
              </a:lnSpc>
              <a:spcAft>
                <a:spcPts val="0"/>
              </a:spcAft>
              <a:buFont typeface="Wingdings" panose="05000000000000000000" charset="0"/>
              <a:buChar char="Ø"/>
              <a:defRPr/>
            </a:pPr>
            <a:r>
              <a:rPr lang="en-US" altLang="zh-CN" sz="1200" b="1" dirty="0">
                <a:latin typeface="微软雅黑" panose="020B0503020204020204" charset="-122"/>
              </a:rPr>
              <a:t>The key drivers of 6G mainly result from the technology-driven paradigm shift. As a </a:t>
            </a:r>
            <a:r>
              <a:rPr lang="en-US" altLang="zh-CN" sz="1200" b="1" dirty="0" smtClean="0">
                <a:latin typeface="微软雅黑" panose="020B0503020204020204" charset="-122"/>
              </a:rPr>
              <a:t>new </a:t>
            </a:r>
            <a:r>
              <a:rPr lang="en-US" altLang="zh-CN" sz="1200" b="1" dirty="0">
                <a:latin typeface="微软雅黑" panose="020B0503020204020204" charset="-122"/>
              </a:rPr>
              <a:t>paradigm, photonics is bound to stand out as a breakthroughs and disruptive technology for 6G. </a:t>
            </a:r>
            <a:endParaRPr lang="en-US" altLang="zh-CN" sz="1200" b="1" dirty="0" smtClean="0">
              <a:latin typeface="微软雅黑" panose="020B0503020204020204" charset="-122"/>
            </a:endParaRPr>
          </a:p>
          <a:p>
            <a:pPr marL="285750" indent="-285750" algn="just" fontAlgn="auto">
              <a:lnSpc>
                <a:spcPct val="150000"/>
              </a:lnSpc>
              <a:spcAft>
                <a:spcPts val="0"/>
              </a:spcAft>
              <a:buFont typeface="Wingdings" panose="05000000000000000000" charset="0"/>
              <a:buChar char="Ø"/>
              <a:defRPr/>
            </a:pPr>
            <a:r>
              <a:rPr lang="en-US" altLang="zh-CN" sz="1200" b="1" dirty="0" smtClean="0">
                <a:latin typeface="微软雅黑" panose="020B0503020204020204" charset="-122"/>
              </a:rPr>
              <a:t>Meanwhile</a:t>
            </a:r>
            <a:r>
              <a:rPr lang="en-US" altLang="zh-CN" sz="1200" b="1" dirty="0">
                <a:latin typeface="微软雅黑" panose="020B0503020204020204" charset="-122"/>
              </a:rPr>
              <a:t>, intelligent driving and smart industry revolutions create core requirements for 6G that will lead to service classes of </a:t>
            </a:r>
            <a:r>
              <a:rPr lang="en-US" altLang="zh-CN" sz="1200" b="1" dirty="0" smtClean="0">
                <a:latin typeface="微软雅黑" panose="020B0503020204020204" charset="-122"/>
              </a:rPr>
              <a:t>uMUB, uHSLLC/uBBLLC, </a:t>
            </a:r>
            <a:r>
              <a:rPr lang="en-US" altLang="zh-CN" sz="1200" b="1" dirty="0">
                <a:latin typeface="微软雅黑" panose="020B0503020204020204" charset="-122"/>
              </a:rPr>
              <a:t>and </a:t>
            </a:r>
            <a:r>
              <a:rPr lang="en-US" altLang="zh-CN" sz="1200" b="1" dirty="0" smtClean="0">
                <a:latin typeface="微软雅黑" panose="020B0503020204020204" charset="-122"/>
              </a:rPr>
              <a:t>uHDD. </a:t>
            </a:r>
            <a:endParaRPr lang="en-US" altLang="zh-CN" sz="1200" b="1" dirty="0" smtClean="0">
              <a:latin typeface="微软雅黑" panose="020B0503020204020204" charset="-122"/>
            </a:endParaRPr>
          </a:p>
          <a:p>
            <a:pPr marL="285750" indent="-285750" algn="just" fontAlgn="auto">
              <a:lnSpc>
                <a:spcPct val="150000"/>
              </a:lnSpc>
              <a:spcAft>
                <a:spcPts val="0"/>
              </a:spcAft>
              <a:buFont typeface="Wingdings" panose="05000000000000000000" charset="0"/>
              <a:buChar char="Ø"/>
              <a:defRPr/>
            </a:pPr>
            <a:r>
              <a:rPr lang="en-US" altLang="zh-CN" sz="1200" b="1" dirty="0" smtClean="0">
                <a:latin typeface="微软雅黑" panose="020B0503020204020204" charset="-122"/>
              </a:rPr>
              <a:t>Matching </a:t>
            </a:r>
            <a:r>
              <a:rPr lang="en-US" altLang="zh-CN" sz="1200" b="1" dirty="0">
                <a:latin typeface="微软雅黑" panose="020B0503020204020204" charset="-122"/>
              </a:rPr>
              <a:t>these services requires an end-to-end co-design of communication, sensing, as well as computing, and inspires the convergence of photonics and </a:t>
            </a:r>
            <a:r>
              <a:rPr lang="en-US" altLang="zh-CN" sz="1200" b="1" dirty="0" smtClean="0">
                <a:latin typeface="微软雅黑" panose="020B0503020204020204" charset="-122"/>
              </a:rPr>
              <a:t>AI, </a:t>
            </a:r>
            <a:r>
              <a:rPr lang="en-US" altLang="zh-CN" sz="1200" b="1" dirty="0">
                <a:latin typeface="微软雅黑" panose="020B0503020204020204" charset="-122"/>
              </a:rPr>
              <a:t>resulting in two candidates for 6G-enabling technologies: photonics-based cognitive radio and holographic radio. </a:t>
            </a:r>
            <a:endParaRPr lang="en-US" altLang="zh-CN" sz="1200" b="1" dirty="0" smtClean="0">
              <a:latin typeface="微软雅黑" panose="020B0503020204020204" charset="-122"/>
            </a:endParaRPr>
          </a:p>
          <a:p>
            <a:pPr marL="285750" indent="-285750" algn="just" fontAlgn="auto">
              <a:lnSpc>
                <a:spcPct val="150000"/>
              </a:lnSpc>
              <a:spcAft>
                <a:spcPts val="0"/>
              </a:spcAft>
              <a:buFont typeface="Wingdings" panose="05000000000000000000" charset="0"/>
              <a:buChar char="Ø"/>
              <a:defRPr/>
            </a:pPr>
            <a:r>
              <a:rPr lang="en-US" altLang="zh-CN" sz="1200" b="1" dirty="0" smtClean="0">
                <a:latin typeface="微软雅黑" panose="020B0503020204020204" charset="-122"/>
              </a:rPr>
              <a:t>In </a:t>
            </a:r>
            <a:r>
              <a:rPr lang="en-US" altLang="zh-CN" sz="1200" b="1" dirty="0">
                <a:latin typeface="微软雅黑" panose="020B0503020204020204" charset="-122"/>
              </a:rPr>
              <a:t>particular, since many investigations have described the performances of all-optical networks with low latency, the multi-purpose, full-spectral, and all-photonic RANs may play an important role in </a:t>
            </a:r>
            <a:r>
              <a:rPr lang="en-US" altLang="zh-CN" sz="1200" b="1">
                <a:latin typeface="微软雅黑" panose="020B0503020204020204" charset="-122"/>
                <a:sym typeface="+mn-ea"/>
              </a:rPr>
              <a:t>uHSLLC/uBBLLC </a:t>
            </a:r>
            <a:r>
              <a:rPr lang="en-US" altLang="zh-CN" sz="1200" b="1" dirty="0">
                <a:latin typeface="微软雅黑" panose="020B0503020204020204" charset="-122"/>
              </a:rPr>
              <a:t>case scenario. </a:t>
            </a:r>
            <a:endParaRPr lang="en-US" altLang="zh-CN" sz="1200" b="1" dirty="0" smtClean="0">
              <a:latin typeface="微软雅黑" panose="020B0503020204020204" charset="-122"/>
            </a:endParaRPr>
          </a:p>
          <a:p>
            <a:pPr marL="285750" indent="-285750" algn="just" fontAlgn="auto">
              <a:lnSpc>
                <a:spcPct val="150000"/>
              </a:lnSpc>
              <a:spcAft>
                <a:spcPts val="0"/>
              </a:spcAft>
              <a:buFont typeface="Wingdings" panose="05000000000000000000" charset="0"/>
              <a:buChar char="Ø"/>
              <a:defRPr/>
            </a:pPr>
            <a:r>
              <a:rPr lang="en-US" altLang="zh-CN" sz="1200" b="1" dirty="0" smtClean="0">
                <a:latin typeface="微软雅黑" panose="020B0503020204020204" charset="-122"/>
              </a:rPr>
              <a:t>In </a:t>
            </a:r>
            <a:r>
              <a:rPr lang="en-US" altLang="zh-CN" sz="1200" b="1" dirty="0">
                <a:latin typeface="微软雅黑" panose="020B0503020204020204" charset="-122"/>
              </a:rPr>
              <a:t>uMUB service, the space-terrestrial integrated network uses a new architecture, namely a 100Gbps hyperspectral space-terrestrial integrated network based on laser-millimeter wave-THz convergence, of which the key technologies include all-photonic satellite payloads.</a:t>
            </a:r>
            <a:endParaRPr lang="zh-CN" altLang="en-US" sz="1200" b="1" dirty="0">
              <a:latin typeface="微软雅黑" panose="020B0503020204020204" charset="-122"/>
            </a:endParaRPr>
          </a:p>
        </p:txBody>
      </p:sp>
      <p:sp>
        <p:nvSpPr>
          <p:cNvPr id="12292" name="Title 3"/>
          <p:cNvSpPr>
            <a:spLocks noGrp="1"/>
          </p:cNvSpPr>
          <p:nvPr>
            <p:ph type="title"/>
          </p:nvPr>
        </p:nvSpPr>
        <p:spPr>
          <a:xfrm>
            <a:off x="337185" y="411163"/>
            <a:ext cx="8513763" cy="462140"/>
          </a:xfrm>
        </p:spPr>
        <p:txBody>
          <a:bodyPr/>
          <a:lstStyle/>
          <a:p>
            <a:r>
              <a:rPr lang="en-US" altLang="zh-CN" b="1" dirty="0">
                <a:solidFill>
                  <a:srgbClr val="005BAA"/>
                </a:solidFill>
                <a:sym typeface="+mn-ea"/>
              </a:rPr>
              <a:t>Summary and Perspective</a:t>
            </a:r>
            <a:endParaRPr b="1" dirty="0">
              <a:solidFill>
                <a:srgbClr val="005BAA"/>
              </a:solidFill>
              <a:sym typeface="+mn-ea"/>
            </a:endParaRPr>
          </a:p>
        </p:txBody>
      </p:sp>
      <p:pic>
        <p:nvPicPr>
          <p:cNvPr id="2" name="26">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5667375" y="-4127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73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1"/>
          <a:srcRect/>
          <a:stretch>
            <a:fillRect/>
          </a:stretch>
        </a:blipFill>
        <a:effectLst/>
      </p:bgPr>
    </p:bg>
    <p:spTree>
      <p:nvGrpSpPr>
        <p:cNvPr id="1" name=""/>
        <p:cNvGrpSpPr/>
        <p:nvPr/>
      </p:nvGrpSpPr>
      <p:grpSpPr>
        <a:xfrm>
          <a:off x="0" y="0"/>
          <a:ext cx="0" cy="0"/>
          <a:chOff x="0" y="0"/>
          <a:chExt cx="0" cy="0"/>
        </a:xfrm>
      </p:grpSpPr>
      <p:sp>
        <p:nvSpPr>
          <p:cNvPr id="13314" name="Title 4"/>
          <p:cNvSpPr>
            <a:spLocks noGrp="1"/>
          </p:cNvSpPr>
          <p:nvPr>
            <p:ph type="title"/>
          </p:nvPr>
        </p:nvSpPr>
        <p:spPr>
          <a:xfrm>
            <a:off x="1196975" y="1493838"/>
            <a:ext cx="6143625" cy="1114425"/>
          </a:xfrm>
        </p:spPr>
        <p:txBody>
          <a:bodyPr/>
          <a:lstStyle/>
          <a:p>
            <a:r>
              <a:rPr b="1" dirty="0" smtClean="0">
                <a:ea typeface="微软雅黑" panose="020B0503020204020204" charset="-122"/>
              </a:rPr>
              <a:t>Thank you</a:t>
            </a:r>
            <a:endParaRPr sz="2400" b="1" dirty="0" smtClean="0">
              <a:ea typeface="微软雅黑" panose="020B0503020204020204" charset="-122"/>
            </a:endParaRPr>
          </a:p>
        </p:txBody>
      </p:sp>
      <p:sp>
        <p:nvSpPr>
          <p:cNvPr id="4" name="矩形 3"/>
          <p:cNvSpPr/>
          <p:nvPr/>
        </p:nvSpPr>
        <p:spPr>
          <a:xfrm>
            <a:off x="2094385" y="3019701"/>
            <a:ext cx="3857146" cy="461665"/>
          </a:xfrm>
          <a:prstGeom prst="rect">
            <a:avLst/>
          </a:prstGeom>
          <a:solidFill>
            <a:schemeClr val="bg2"/>
          </a:solidFill>
        </p:spPr>
        <p:txBody>
          <a:bodyPr wrap="none">
            <a:spAutoFit/>
          </a:bodyPr>
          <a:lstStyle/>
          <a:p>
            <a:r>
              <a:rPr lang="en-US" altLang="zh-CN" sz="2400" b="1" dirty="0" smtClean="0">
                <a:solidFill>
                  <a:schemeClr val="bg1"/>
                </a:solidFill>
                <a:latin typeface="Arial" panose="020B0604020202020204" pitchFamily="34" charset="0"/>
                <a:ea typeface="微软雅黑" panose="020B0503020204020204" charset="-122"/>
                <a:cs typeface="Arial" panose="020B0604020202020204" pitchFamily="34" charset="0"/>
              </a:rPr>
              <a:t>Photonics Illuminates 6G</a:t>
            </a:r>
            <a:endParaRPr lang="zh-CN" altLang="en-US" sz="2400" b="1" dirty="0">
              <a:solidFill>
                <a:schemeClr val="bg1"/>
              </a:solidFill>
              <a:latin typeface="Arial" panose="020B0604020202020204" pitchFamily="34" charset="0"/>
              <a:cs typeface="Arial" panose="020B0604020202020204" pitchFamily="34" charset="0"/>
            </a:endParaRPr>
          </a:p>
        </p:txBody>
      </p:sp>
      <p:pic>
        <p:nvPicPr>
          <p:cNvPr id="2" name="2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4665980" y="117030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5"/>
          <p:cNvSpPr>
            <a:spLocks noGrp="1"/>
          </p:cNvSpPr>
          <p:nvPr>
            <p:ph type="title"/>
          </p:nvPr>
        </p:nvSpPr>
        <p:spPr>
          <a:xfrm>
            <a:off x="336550" y="411163"/>
            <a:ext cx="8513763" cy="410770"/>
          </a:xfrm>
        </p:spPr>
        <p:txBody>
          <a:bodyPr/>
          <a:lstStyle/>
          <a:p>
            <a:r>
              <a:rPr lang="en-US" b="1" dirty="0">
                <a:solidFill>
                  <a:srgbClr val="005BAA"/>
                </a:solidFill>
              </a:rPr>
              <a:t>Grand Era, Grand Trend and Grand Background</a:t>
            </a:r>
            <a:endParaRPr lang="en-US" b="1" dirty="0" smtClean="0">
              <a:solidFill>
                <a:srgbClr val="005BAA"/>
              </a:solidFill>
            </a:endParaRPr>
          </a:p>
        </p:txBody>
      </p:sp>
      <p:sp>
        <p:nvSpPr>
          <p:cNvPr id="81" name="AutoShape 3"/>
          <p:cNvSpPr>
            <a:spLocks noChangeArrowheads="1"/>
          </p:cNvSpPr>
          <p:nvPr/>
        </p:nvSpPr>
        <p:spPr bwMode="gray">
          <a:xfrm>
            <a:off x="3907696" y="1466142"/>
            <a:ext cx="2547177" cy="591623"/>
          </a:xfrm>
          <a:prstGeom prst="chevron">
            <a:avLst>
              <a:gd name="adj" fmla="val 53163"/>
            </a:avLst>
          </a:prstGeom>
          <a:gradFill rotWithShape="1">
            <a:gsLst>
              <a:gs pos="0">
                <a:schemeClr val="folHlink">
                  <a:gamma/>
                  <a:shade val="69804"/>
                  <a:invGamma/>
                </a:schemeClr>
              </a:gs>
              <a:gs pos="100000">
                <a:schemeClr val="folHlink"/>
              </a:gs>
            </a:gsLst>
            <a:lin ang="0" scaled="1"/>
          </a:gradFill>
          <a:ln w="19050">
            <a:miter lim="800000"/>
          </a:ln>
          <a:effectLst/>
          <a:scene3d>
            <a:camera prst="legacyPerspectiveBottomLeft"/>
            <a:lightRig rig="legacyFlat4" dir="b"/>
          </a:scene3d>
          <a:sp3d extrusionH="430200" prstMaterial="legacyMetal">
            <a:bevelT w="13500" h="13500" prst="angle"/>
            <a:bevelB w="13500" h="13500" prst="angle"/>
            <a:extrusionClr>
              <a:schemeClr val="folHlink"/>
            </a:extrusionClr>
          </a:sp3d>
        </p:spPr>
        <p:txBody>
          <a:bodyPr wrap="none" anchor="ctr">
            <a:flatTx/>
          </a:bodyPr>
          <a:lstStyle/>
          <a:p>
            <a:pPr algn="ctr" eaLnBrk="0" hangingPunct="0">
              <a:defRPr/>
            </a:pPr>
            <a:endParaRPr lang="zh-CN" altLang="en-US" sz="1200">
              <a:latin typeface="微软雅黑" panose="020B0503020204020204" charset="-122"/>
              <a:ea typeface="微软雅黑" panose="020B0503020204020204" charset="-122"/>
            </a:endParaRPr>
          </a:p>
        </p:txBody>
      </p:sp>
      <p:sp>
        <p:nvSpPr>
          <p:cNvPr id="82" name="AutoShape 4"/>
          <p:cNvSpPr>
            <a:spLocks noChangeArrowheads="1"/>
          </p:cNvSpPr>
          <p:nvPr/>
        </p:nvSpPr>
        <p:spPr bwMode="gray">
          <a:xfrm>
            <a:off x="1112660" y="1396356"/>
            <a:ext cx="3172841" cy="673331"/>
          </a:xfrm>
          <a:prstGeom prst="homePlate">
            <a:avLst>
              <a:gd name="adj" fmla="val 51607"/>
            </a:avLst>
          </a:prstGeom>
          <a:gradFill rotWithShape="1">
            <a:gsLst>
              <a:gs pos="0">
                <a:schemeClr val="folHlink"/>
              </a:gs>
              <a:gs pos="100000">
                <a:schemeClr val="folHlink">
                  <a:gamma/>
                  <a:tint val="40000"/>
                  <a:invGamma/>
                </a:schemeClr>
              </a:gs>
            </a:gsLst>
            <a:lin ang="0" scaled="1"/>
          </a:gradFill>
          <a:ln w="19050">
            <a:miter lim="800000"/>
          </a:ln>
          <a:effectLst/>
          <a:scene3d>
            <a:camera prst="legacyObliqueBottomLeft"/>
            <a:lightRig rig="legacyFlat3" dir="b"/>
          </a:scene3d>
          <a:sp3d extrusionH="430200" prstMaterial="legacyMetal">
            <a:bevelT w="13500" h="13500" prst="angle"/>
            <a:bevelB w="13500" h="13500" prst="angle"/>
            <a:extrusionClr>
              <a:schemeClr val="folHlink"/>
            </a:extrusionClr>
          </a:sp3d>
        </p:spPr>
        <p:txBody>
          <a:bodyPr wrap="none" anchor="ctr">
            <a:flatTx/>
          </a:bodyPr>
          <a:lstStyle/>
          <a:p>
            <a:pPr algn="ctr" eaLnBrk="0" hangingPunct="0">
              <a:defRPr/>
            </a:pPr>
            <a:endParaRPr lang="zh-CN" altLang="en-US" sz="1200">
              <a:latin typeface="微软雅黑" panose="020B0503020204020204" charset="-122"/>
              <a:ea typeface="微软雅黑" panose="020B0503020204020204" charset="-122"/>
            </a:endParaRPr>
          </a:p>
        </p:txBody>
      </p:sp>
      <p:grpSp>
        <p:nvGrpSpPr>
          <p:cNvPr id="83" name="Group 5"/>
          <p:cNvGrpSpPr/>
          <p:nvPr/>
        </p:nvGrpSpPr>
        <p:grpSpPr bwMode="auto">
          <a:xfrm>
            <a:off x="413499" y="1388023"/>
            <a:ext cx="1439930" cy="866602"/>
            <a:chOff x="2161" y="696"/>
            <a:chExt cx="1360" cy="1356"/>
          </a:xfrm>
        </p:grpSpPr>
        <p:grpSp>
          <p:nvGrpSpPr>
            <p:cNvPr id="84" name="Group 6"/>
            <p:cNvGrpSpPr/>
            <p:nvPr/>
          </p:nvGrpSpPr>
          <p:grpSpPr bwMode="auto">
            <a:xfrm>
              <a:off x="2161" y="696"/>
              <a:ext cx="1360" cy="1356"/>
              <a:chOff x="2508" y="1231"/>
              <a:chExt cx="1248" cy="1240"/>
            </a:xfrm>
          </p:grpSpPr>
          <p:sp>
            <p:nvSpPr>
              <p:cNvPr id="86" name="Oval 7"/>
              <p:cNvSpPr>
                <a:spLocks noChangeArrowheads="1"/>
              </p:cNvSpPr>
              <p:nvPr/>
            </p:nvSpPr>
            <p:spPr bwMode="gray">
              <a:xfrm>
                <a:off x="2508" y="1231"/>
                <a:ext cx="1248" cy="1240"/>
              </a:xfrm>
              <a:prstGeom prst="ellipse">
                <a:avLst/>
              </a:pr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87" name="Oval 8"/>
              <p:cNvSpPr>
                <a:spLocks noChangeArrowheads="1"/>
              </p:cNvSpPr>
              <p:nvPr/>
            </p:nvSpPr>
            <p:spPr bwMode="gray">
              <a:xfrm>
                <a:off x="2541" y="1256"/>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88" name="Oval 9"/>
              <p:cNvSpPr>
                <a:spLocks noChangeArrowheads="1"/>
              </p:cNvSpPr>
              <p:nvPr/>
            </p:nvSpPr>
            <p:spPr bwMode="gray">
              <a:xfrm>
                <a:off x="2590" y="1305"/>
                <a:ext cx="1092" cy="1092"/>
              </a:xfrm>
              <a:prstGeom prst="ellipse">
                <a:avLst/>
              </a:prstGeom>
              <a:solidFill>
                <a:srgbClr val="808080">
                  <a:alpha val="25098"/>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89" name="Oval 10"/>
              <p:cNvSpPr>
                <a:spLocks noChangeArrowheads="1"/>
              </p:cNvSpPr>
              <p:nvPr/>
            </p:nvSpPr>
            <p:spPr bwMode="gray">
              <a:xfrm>
                <a:off x="2623" y="1330"/>
                <a:ext cx="1026" cy="1026"/>
              </a:xfrm>
              <a:prstGeom prst="ellipse">
                <a:avLst/>
              </a:prstGeom>
              <a:solidFill>
                <a:srgbClr val="808080">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90" name="Oval 11"/>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grpSp>
        <p:sp>
          <p:nvSpPr>
            <p:cNvPr id="85" name="Oval 12"/>
            <p:cNvSpPr>
              <a:spLocks noChangeArrowheads="1"/>
            </p:cNvSpPr>
            <p:nvPr/>
          </p:nvSpPr>
          <p:spPr bwMode="gray">
            <a:xfrm>
              <a:off x="2322" y="844"/>
              <a:ext cx="1052" cy="1054"/>
            </a:xfrm>
            <a:prstGeom prst="ellipse">
              <a:avLst/>
            </a:prstGeom>
            <a:gradFill rotWithShape="1">
              <a:gsLst>
                <a:gs pos="0">
                  <a:schemeClr val="folHlink">
                    <a:gamma/>
                    <a:shade val="46275"/>
                    <a:invGamma/>
                  </a:schemeClr>
                </a:gs>
                <a:gs pos="100000">
                  <a:schemeClr val="folHlink"/>
                </a:gs>
              </a:gsLst>
              <a:lin ang="5400000" scaled="1"/>
            </a:gradFill>
            <a:ln w="57150">
              <a:noFill/>
              <a:round/>
            </a:ln>
            <a:effectLst/>
          </p:spPr>
          <p:txBody>
            <a:bodyPr wrap="none" anchor="ctr"/>
            <a:lstStyle/>
            <a:p>
              <a:pPr algn="ctr" eaLnBrk="0" hangingPunct="0">
                <a:defRPr/>
              </a:pPr>
              <a:endParaRPr lang="zh-CN" altLang="en-US" sz="1200" b="1">
                <a:solidFill>
                  <a:schemeClr val="bg1"/>
                </a:solidFill>
                <a:latin typeface="微软雅黑" panose="020B0503020204020204" charset="-122"/>
                <a:ea typeface="微软雅黑" panose="020B0503020204020204" charset="-122"/>
              </a:endParaRPr>
            </a:p>
          </p:txBody>
        </p:sp>
      </p:grpSp>
      <p:grpSp>
        <p:nvGrpSpPr>
          <p:cNvPr id="91" name="Group 13"/>
          <p:cNvGrpSpPr/>
          <p:nvPr/>
        </p:nvGrpSpPr>
        <p:grpSpPr bwMode="auto">
          <a:xfrm>
            <a:off x="597488" y="1524471"/>
            <a:ext cx="1084097" cy="581207"/>
            <a:chOff x="523" y="2809"/>
            <a:chExt cx="876" cy="882"/>
          </a:xfrm>
        </p:grpSpPr>
        <p:sp>
          <p:nvSpPr>
            <p:cNvPr id="92" name="Oval 14"/>
            <p:cNvSpPr>
              <a:spLocks noChangeArrowheads="1"/>
            </p:cNvSpPr>
            <p:nvPr/>
          </p:nvSpPr>
          <p:spPr bwMode="gray">
            <a:xfrm>
              <a:off x="523" y="2809"/>
              <a:ext cx="876" cy="876"/>
            </a:xfrm>
            <a:prstGeom prst="ellipse">
              <a:avLst/>
            </a:prstGeom>
            <a:noFill/>
            <a:ln w="19050" algn="ctr">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93" name="Line 15"/>
            <p:cNvSpPr>
              <a:spLocks noChangeShapeType="1"/>
            </p:cNvSpPr>
            <p:nvPr/>
          </p:nvSpPr>
          <p:spPr bwMode="gray">
            <a:xfrm>
              <a:off x="964" y="2809"/>
              <a:ext cx="0" cy="870"/>
            </a:xfrm>
            <a:prstGeom prst="line">
              <a:avLst/>
            </a:prstGeom>
            <a:noFill/>
            <a:ln w="19050">
              <a:solidFill>
                <a:srgbClr val="FFFFFF">
                  <a:alpha val="20000"/>
                </a:srgbClr>
              </a:solidFill>
              <a:round/>
            </a:ln>
            <a:extLst>
              <a:ext uri="{909E8E84-426E-40DD-AFC4-6F175D3DCCD1}">
                <a14:hiddenFill xmlns:a14="http://schemas.microsoft.com/office/drawing/2010/main">
                  <a:no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94" name="Line 16"/>
            <p:cNvSpPr>
              <a:spLocks noChangeShapeType="1"/>
            </p:cNvSpPr>
            <p:nvPr/>
          </p:nvSpPr>
          <p:spPr bwMode="gray">
            <a:xfrm>
              <a:off x="523" y="3244"/>
              <a:ext cx="876" cy="0"/>
            </a:xfrm>
            <a:prstGeom prst="line">
              <a:avLst/>
            </a:prstGeom>
            <a:noFill/>
            <a:ln w="19050">
              <a:solidFill>
                <a:srgbClr val="FFFFFF">
                  <a:alpha val="20000"/>
                </a:srgbClr>
              </a:solidFill>
              <a:round/>
            </a:ln>
            <a:extLst>
              <a:ext uri="{909E8E84-426E-40DD-AFC4-6F175D3DCCD1}">
                <a14:hiddenFill xmlns:a14="http://schemas.microsoft.com/office/drawing/2010/main">
                  <a:no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95" name="Freeform 17"/>
            <p:cNvSpPr/>
            <p:nvPr/>
          </p:nvSpPr>
          <p:spPr bwMode="gray">
            <a:xfrm>
              <a:off x="1023" y="2815"/>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path w="182" h="864">
                  <a:moveTo>
                    <a:pt x="0" y="0"/>
                  </a:moveTo>
                  <a:cubicBezTo>
                    <a:pt x="59" y="89"/>
                    <a:pt x="182" y="177"/>
                    <a:pt x="182" y="435"/>
                  </a:cubicBezTo>
                  <a:cubicBezTo>
                    <a:pt x="182" y="693"/>
                    <a:pt x="70" y="800"/>
                    <a:pt x="6" y="864"/>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96" name="Freeform 18"/>
            <p:cNvSpPr/>
            <p:nvPr/>
          </p:nvSpPr>
          <p:spPr bwMode="gray">
            <a:xfrm>
              <a:off x="726" y="2821"/>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97" name="Freeform 19"/>
            <p:cNvSpPr/>
            <p:nvPr/>
          </p:nvSpPr>
          <p:spPr bwMode="gray">
            <a:xfrm rot="5400000">
              <a:off x="892" y="3171"/>
              <a:ext cx="114" cy="653"/>
            </a:xfrm>
            <a:custGeom>
              <a:avLst/>
              <a:gdLst>
                <a:gd name="T0" fmla="*/ 1 w 197"/>
                <a:gd name="T1" fmla="*/ 0 h 870"/>
                <a:gd name="T2" fmla="*/ 0 w 197"/>
                <a:gd name="T3" fmla="*/ 14 h 870"/>
                <a:gd name="T4" fmla="*/ 1 w 197"/>
                <a:gd name="T5" fmla="*/ 28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98" name="Freeform 20"/>
            <p:cNvSpPr/>
            <p:nvPr/>
          </p:nvSpPr>
          <p:spPr bwMode="gray">
            <a:xfrm rot="16200000" flipV="1">
              <a:off x="900" y="2668"/>
              <a:ext cx="114" cy="653"/>
            </a:xfrm>
            <a:custGeom>
              <a:avLst/>
              <a:gdLst>
                <a:gd name="T0" fmla="*/ 1 w 197"/>
                <a:gd name="T1" fmla="*/ 0 h 870"/>
                <a:gd name="T2" fmla="*/ 0 w 197"/>
                <a:gd name="T3" fmla="*/ 14 h 870"/>
                <a:gd name="T4" fmla="*/ 1 w 197"/>
                <a:gd name="T5" fmla="*/ 28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grpSp>
      <p:sp>
        <p:nvSpPr>
          <p:cNvPr id="99" name="Rectangle 21"/>
          <p:cNvSpPr>
            <a:spLocks noChangeArrowheads="1"/>
          </p:cNvSpPr>
          <p:nvPr/>
        </p:nvSpPr>
        <p:spPr bwMode="white">
          <a:xfrm>
            <a:off x="590067" y="1575563"/>
            <a:ext cx="11135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r>
              <a:rPr lang="en-US" altLang="zh-CN" sz="1200" b="1" dirty="0" smtClean="0">
                <a:latin typeface="微软雅黑" panose="020B0503020204020204" charset="-122"/>
                <a:ea typeface="微软雅黑" panose="020B0503020204020204" charset="-122"/>
              </a:rPr>
              <a:t>Grand</a:t>
            </a:r>
            <a:endParaRPr lang="en-US" altLang="zh-CN" sz="1200" b="1" dirty="0" smtClean="0">
              <a:latin typeface="微软雅黑" panose="020B0503020204020204" charset="-122"/>
              <a:ea typeface="微软雅黑" panose="020B0503020204020204" charset="-122"/>
            </a:endParaRPr>
          </a:p>
          <a:p>
            <a:pPr algn="ctr"/>
            <a:r>
              <a:rPr lang="en-US" altLang="zh-CN" sz="1200" b="1" dirty="0" smtClean="0">
                <a:latin typeface="微软雅黑" panose="020B0503020204020204" charset="-122"/>
                <a:ea typeface="微软雅黑" panose="020B0503020204020204" charset="-122"/>
              </a:rPr>
              <a:t>Era</a:t>
            </a:r>
            <a:endParaRPr lang="en-US" altLang="zh-CN" sz="1200" b="1" dirty="0">
              <a:latin typeface="微软雅黑" panose="020B0503020204020204" charset="-122"/>
              <a:ea typeface="微软雅黑" panose="020B0503020204020204" charset="-122"/>
            </a:endParaRPr>
          </a:p>
        </p:txBody>
      </p:sp>
      <p:sp>
        <p:nvSpPr>
          <p:cNvPr id="100" name="Rectangle 22"/>
          <p:cNvSpPr>
            <a:spLocks noChangeArrowheads="1"/>
          </p:cNvSpPr>
          <p:nvPr/>
        </p:nvSpPr>
        <p:spPr bwMode="auto">
          <a:xfrm>
            <a:off x="1665073" y="1526781"/>
            <a:ext cx="27144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r>
              <a:rPr lang="en-US" altLang="zh-CN" sz="1200" b="1" dirty="0" smtClean="0">
                <a:solidFill>
                  <a:srgbClr val="000000"/>
                </a:solidFill>
                <a:latin typeface="微软雅黑" panose="020B0503020204020204" charset="-122"/>
                <a:ea typeface="微软雅黑" panose="020B0503020204020204" charset="-122"/>
              </a:rPr>
              <a:t>Era of</a:t>
            </a:r>
            <a:endParaRPr lang="en-US" altLang="zh-CN" sz="1200" b="1" dirty="0" smtClean="0">
              <a:solidFill>
                <a:srgbClr val="000000"/>
              </a:solidFill>
              <a:latin typeface="微软雅黑" panose="020B0503020204020204" charset="-122"/>
              <a:ea typeface="微软雅黑" panose="020B0503020204020204" charset="-122"/>
            </a:endParaRPr>
          </a:p>
          <a:p>
            <a:pPr algn="ctr"/>
            <a:r>
              <a:rPr lang="en-US" altLang="zh-CN" sz="1200" b="1" dirty="0" smtClean="0">
                <a:solidFill>
                  <a:srgbClr val="000000"/>
                </a:solidFill>
                <a:latin typeface="微软雅黑" panose="020B0503020204020204" charset="-122"/>
                <a:ea typeface="微软雅黑" panose="020B0503020204020204" charset="-122"/>
              </a:rPr>
              <a:t>Electronic Information</a:t>
            </a:r>
            <a:endParaRPr lang="en-US" altLang="zh-CN" sz="1200" b="1" dirty="0">
              <a:solidFill>
                <a:srgbClr val="000000"/>
              </a:solidFill>
              <a:latin typeface="微软雅黑" panose="020B0503020204020204" charset="-122"/>
              <a:ea typeface="微软雅黑" panose="020B0503020204020204" charset="-122"/>
            </a:endParaRPr>
          </a:p>
        </p:txBody>
      </p:sp>
      <p:sp>
        <p:nvSpPr>
          <p:cNvPr id="101" name="Text Box 23"/>
          <p:cNvSpPr txBox="1">
            <a:spLocks noChangeArrowheads="1"/>
          </p:cNvSpPr>
          <p:nvPr/>
        </p:nvSpPr>
        <p:spPr bwMode="gray">
          <a:xfrm>
            <a:off x="4155555" y="1529187"/>
            <a:ext cx="2110415" cy="461665"/>
          </a:xfrm>
          <a:prstGeom prst="rect">
            <a:avLst/>
          </a:prstGeom>
          <a:noFill/>
          <a:ln w="9525" algn="ctr">
            <a:noFill/>
            <a:miter lim="800000"/>
          </a:ln>
          <a:effectLst>
            <a:outerShdw dist="35921" dir="2700000" algn="ctr" rotWithShape="0">
              <a:srgbClr val="000000">
                <a:alpha val="50000"/>
              </a:srgbClr>
            </a:outerShdw>
          </a:effectLst>
        </p:spPr>
        <p:txBody>
          <a:bodyPr>
            <a:spAutoFit/>
          </a:bodyPr>
          <a:lstStyle/>
          <a:p>
            <a:pPr algn="ctr" eaLnBrk="0" hangingPunct="0">
              <a:spcBef>
                <a:spcPct val="50000"/>
              </a:spcBef>
              <a:defRPr/>
            </a:pPr>
            <a:r>
              <a:rPr lang="en-US" altLang="zh-CN" sz="1200" b="1" dirty="0" smtClean="0">
                <a:solidFill>
                  <a:srgbClr val="FFFFFF"/>
                </a:solidFill>
                <a:latin typeface="微软雅黑" panose="020B0503020204020204" charset="-122"/>
                <a:ea typeface="微软雅黑" panose="020B0503020204020204" charset="-122"/>
              </a:rPr>
              <a:t>Era of Photonic Information</a:t>
            </a:r>
            <a:endParaRPr lang="en-US" altLang="zh-CN" sz="1200" b="1" dirty="0">
              <a:solidFill>
                <a:srgbClr val="FFFFFF"/>
              </a:solidFill>
              <a:latin typeface="微软雅黑" panose="020B0503020204020204" charset="-122"/>
              <a:ea typeface="微软雅黑" panose="020B0503020204020204" charset="-122"/>
            </a:endParaRPr>
          </a:p>
        </p:txBody>
      </p:sp>
      <p:sp>
        <p:nvSpPr>
          <p:cNvPr id="102" name="AutoShape 24"/>
          <p:cNvSpPr>
            <a:spLocks noChangeArrowheads="1"/>
          </p:cNvSpPr>
          <p:nvPr/>
        </p:nvSpPr>
        <p:spPr bwMode="gray">
          <a:xfrm>
            <a:off x="3907696" y="2430076"/>
            <a:ext cx="2547177" cy="591623"/>
          </a:xfrm>
          <a:prstGeom prst="chevron">
            <a:avLst>
              <a:gd name="adj" fmla="val 53163"/>
            </a:avLst>
          </a:prstGeom>
          <a:gradFill rotWithShape="1">
            <a:gsLst>
              <a:gs pos="0">
                <a:schemeClr val="accent2">
                  <a:gamma/>
                  <a:shade val="69804"/>
                  <a:invGamma/>
                </a:schemeClr>
              </a:gs>
              <a:gs pos="100000">
                <a:schemeClr val="accent2"/>
              </a:gs>
            </a:gsLst>
            <a:lin ang="0" scaled="1"/>
          </a:gradFill>
          <a:ln w="19050">
            <a:miter lim="800000"/>
          </a:ln>
          <a:effectLst/>
          <a:scene3d>
            <a:camera prst="legacyPerspectiveBottomLeft"/>
            <a:lightRig rig="legacyFlat4" dir="b"/>
          </a:scene3d>
          <a:sp3d extrusionH="430200" prstMaterial="legacyMetal">
            <a:bevelT w="13500" h="13500" prst="angle"/>
            <a:bevelB w="13500" h="13500" prst="angle"/>
            <a:extrusionClr>
              <a:schemeClr val="accent2"/>
            </a:extrusionClr>
          </a:sp3d>
        </p:spPr>
        <p:txBody>
          <a:bodyPr wrap="none" anchor="ctr">
            <a:flatTx/>
          </a:bodyPr>
          <a:lstStyle/>
          <a:p>
            <a:pPr algn="ctr" eaLnBrk="0" hangingPunct="0">
              <a:defRPr/>
            </a:pPr>
            <a:endParaRPr lang="zh-CN" altLang="en-US" sz="1200">
              <a:latin typeface="微软雅黑" panose="020B0503020204020204" charset="-122"/>
              <a:ea typeface="微软雅黑" panose="020B0503020204020204" charset="-122"/>
            </a:endParaRPr>
          </a:p>
        </p:txBody>
      </p:sp>
      <p:sp>
        <p:nvSpPr>
          <p:cNvPr id="103" name="AutoShape 25"/>
          <p:cNvSpPr>
            <a:spLocks noChangeArrowheads="1"/>
          </p:cNvSpPr>
          <p:nvPr/>
        </p:nvSpPr>
        <p:spPr bwMode="gray">
          <a:xfrm>
            <a:off x="1112660" y="2360288"/>
            <a:ext cx="3172841" cy="684995"/>
          </a:xfrm>
          <a:prstGeom prst="homePlate">
            <a:avLst>
              <a:gd name="adj" fmla="val 51607"/>
            </a:avLst>
          </a:prstGeom>
          <a:gradFill rotWithShape="1">
            <a:gsLst>
              <a:gs pos="0">
                <a:schemeClr val="accent2"/>
              </a:gs>
              <a:gs pos="100000">
                <a:schemeClr val="accent2">
                  <a:gamma/>
                  <a:tint val="40000"/>
                  <a:invGamma/>
                </a:schemeClr>
              </a:gs>
            </a:gsLst>
            <a:lin ang="0" scaled="1"/>
          </a:gradFill>
          <a:ln w="19050">
            <a:miter lim="800000"/>
          </a:ln>
          <a:effectLst/>
          <a:scene3d>
            <a:camera prst="legacyObliqueBottomLeft"/>
            <a:lightRig rig="legacyFlat3" dir="b"/>
          </a:scene3d>
          <a:sp3d extrusionH="430200" prstMaterial="legacyMetal">
            <a:bevelT w="13500" h="13500" prst="angle"/>
            <a:bevelB w="13500" h="13500" prst="angle"/>
            <a:extrusionClr>
              <a:schemeClr val="accent2"/>
            </a:extrusionClr>
          </a:sp3d>
        </p:spPr>
        <p:txBody>
          <a:bodyPr wrap="none" anchor="ctr">
            <a:flatTx/>
          </a:bodyPr>
          <a:lstStyle/>
          <a:p>
            <a:pPr algn="ctr" eaLnBrk="0" hangingPunct="0">
              <a:defRPr/>
            </a:pPr>
            <a:endParaRPr lang="zh-CN" altLang="en-US" sz="1200">
              <a:latin typeface="微软雅黑" panose="020B0503020204020204" charset="-122"/>
              <a:ea typeface="微软雅黑" panose="020B0503020204020204" charset="-122"/>
            </a:endParaRPr>
          </a:p>
        </p:txBody>
      </p:sp>
      <p:grpSp>
        <p:nvGrpSpPr>
          <p:cNvPr id="104" name="Group 26"/>
          <p:cNvGrpSpPr/>
          <p:nvPr/>
        </p:nvGrpSpPr>
        <p:grpSpPr bwMode="auto">
          <a:xfrm>
            <a:off x="413498" y="2351956"/>
            <a:ext cx="1411085" cy="866602"/>
            <a:chOff x="2161" y="696"/>
            <a:chExt cx="1360" cy="1356"/>
          </a:xfrm>
        </p:grpSpPr>
        <p:grpSp>
          <p:nvGrpSpPr>
            <p:cNvPr id="105" name="Group 27"/>
            <p:cNvGrpSpPr/>
            <p:nvPr/>
          </p:nvGrpSpPr>
          <p:grpSpPr bwMode="auto">
            <a:xfrm>
              <a:off x="2161" y="696"/>
              <a:ext cx="1360" cy="1356"/>
              <a:chOff x="2508" y="1231"/>
              <a:chExt cx="1248" cy="1240"/>
            </a:xfrm>
          </p:grpSpPr>
          <p:sp>
            <p:nvSpPr>
              <p:cNvPr id="107" name="Oval 28"/>
              <p:cNvSpPr>
                <a:spLocks noChangeArrowheads="1"/>
              </p:cNvSpPr>
              <p:nvPr/>
            </p:nvSpPr>
            <p:spPr bwMode="gray">
              <a:xfrm>
                <a:off x="2508" y="1231"/>
                <a:ext cx="1248" cy="1240"/>
              </a:xfrm>
              <a:prstGeom prst="ellipse">
                <a:avLst/>
              </a:pr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08" name="Oval 29"/>
              <p:cNvSpPr>
                <a:spLocks noChangeArrowheads="1"/>
              </p:cNvSpPr>
              <p:nvPr/>
            </p:nvSpPr>
            <p:spPr bwMode="gray">
              <a:xfrm>
                <a:off x="2541" y="1256"/>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09" name="Oval 30"/>
              <p:cNvSpPr>
                <a:spLocks noChangeArrowheads="1"/>
              </p:cNvSpPr>
              <p:nvPr/>
            </p:nvSpPr>
            <p:spPr bwMode="gray">
              <a:xfrm>
                <a:off x="2590" y="1305"/>
                <a:ext cx="1092" cy="1092"/>
              </a:xfrm>
              <a:prstGeom prst="ellipse">
                <a:avLst/>
              </a:prstGeom>
              <a:solidFill>
                <a:srgbClr val="808080">
                  <a:alpha val="25098"/>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10" name="Oval 31"/>
              <p:cNvSpPr>
                <a:spLocks noChangeArrowheads="1"/>
              </p:cNvSpPr>
              <p:nvPr/>
            </p:nvSpPr>
            <p:spPr bwMode="gray">
              <a:xfrm>
                <a:off x="2623" y="1330"/>
                <a:ext cx="1026" cy="1026"/>
              </a:xfrm>
              <a:prstGeom prst="ellipse">
                <a:avLst/>
              </a:prstGeom>
              <a:solidFill>
                <a:srgbClr val="808080">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11" name="Oval 32"/>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grpSp>
        <p:sp>
          <p:nvSpPr>
            <p:cNvPr id="106" name="Oval 33"/>
            <p:cNvSpPr>
              <a:spLocks noChangeArrowheads="1"/>
            </p:cNvSpPr>
            <p:nvPr/>
          </p:nvSpPr>
          <p:spPr bwMode="gray">
            <a:xfrm>
              <a:off x="2322" y="844"/>
              <a:ext cx="1052" cy="1054"/>
            </a:xfrm>
            <a:prstGeom prst="ellipse">
              <a:avLst/>
            </a:prstGeom>
            <a:gradFill rotWithShape="1">
              <a:gsLst>
                <a:gs pos="0">
                  <a:schemeClr val="accent2">
                    <a:gamma/>
                    <a:shade val="46275"/>
                    <a:invGamma/>
                  </a:schemeClr>
                </a:gs>
                <a:gs pos="100000">
                  <a:schemeClr val="accent2"/>
                </a:gs>
              </a:gsLst>
              <a:lin ang="5400000" scaled="1"/>
            </a:gradFill>
            <a:ln w="57150">
              <a:noFill/>
              <a:round/>
            </a:ln>
            <a:effectLst/>
          </p:spPr>
          <p:txBody>
            <a:bodyPr wrap="none" anchor="ctr"/>
            <a:lstStyle/>
            <a:p>
              <a:pPr algn="ctr" eaLnBrk="0" hangingPunct="0">
                <a:defRPr/>
              </a:pPr>
              <a:endParaRPr lang="zh-CN" altLang="en-US" sz="1200" b="1">
                <a:solidFill>
                  <a:schemeClr val="bg1"/>
                </a:solidFill>
                <a:latin typeface="微软雅黑" panose="020B0503020204020204" charset="-122"/>
                <a:ea typeface="微软雅黑" panose="020B0503020204020204" charset="-122"/>
              </a:endParaRPr>
            </a:p>
          </p:txBody>
        </p:sp>
      </p:grpSp>
      <p:grpSp>
        <p:nvGrpSpPr>
          <p:cNvPr id="112" name="Group 34"/>
          <p:cNvGrpSpPr/>
          <p:nvPr/>
        </p:nvGrpSpPr>
        <p:grpSpPr bwMode="auto">
          <a:xfrm>
            <a:off x="575931" y="2488405"/>
            <a:ext cx="1096129" cy="581207"/>
            <a:chOff x="523" y="2809"/>
            <a:chExt cx="876" cy="882"/>
          </a:xfrm>
        </p:grpSpPr>
        <p:sp>
          <p:nvSpPr>
            <p:cNvPr id="113" name="Oval 35"/>
            <p:cNvSpPr>
              <a:spLocks noChangeArrowheads="1"/>
            </p:cNvSpPr>
            <p:nvPr/>
          </p:nvSpPr>
          <p:spPr bwMode="gray">
            <a:xfrm>
              <a:off x="523" y="2809"/>
              <a:ext cx="876" cy="876"/>
            </a:xfrm>
            <a:prstGeom prst="ellipse">
              <a:avLst/>
            </a:prstGeom>
            <a:noFill/>
            <a:ln w="19050" algn="ctr">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14" name="Line 36"/>
            <p:cNvSpPr>
              <a:spLocks noChangeShapeType="1"/>
            </p:cNvSpPr>
            <p:nvPr/>
          </p:nvSpPr>
          <p:spPr bwMode="gray">
            <a:xfrm>
              <a:off x="964" y="2809"/>
              <a:ext cx="0" cy="870"/>
            </a:xfrm>
            <a:prstGeom prst="line">
              <a:avLst/>
            </a:prstGeom>
            <a:noFill/>
            <a:ln w="19050">
              <a:solidFill>
                <a:srgbClr val="FFFFFF">
                  <a:alpha val="20000"/>
                </a:srgbClr>
              </a:solidFill>
              <a:round/>
            </a:ln>
            <a:extLst>
              <a:ext uri="{909E8E84-426E-40DD-AFC4-6F175D3DCCD1}">
                <a14:hiddenFill xmlns:a14="http://schemas.microsoft.com/office/drawing/2010/main">
                  <a:no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15" name="Line 37"/>
            <p:cNvSpPr>
              <a:spLocks noChangeShapeType="1"/>
            </p:cNvSpPr>
            <p:nvPr/>
          </p:nvSpPr>
          <p:spPr bwMode="gray">
            <a:xfrm>
              <a:off x="523" y="3244"/>
              <a:ext cx="876" cy="0"/>
            </a:xfrm>
            <a:prstGeom prst="line">
              <a:avLst/>
            </a:prstGeom>
            <a:noFill/>
            <a:ln w="19050">
              <a:solidFill>
                <a:srgbClr val="FFFFFF">
                  <a:alpha val="20000"/>
                </a:srgbClr>
              </a:solidFill>
              <a:round/>
            </a:ln>
            <a:extLst>
              <a:ext uri="{909E8E84-426E-40DD-AFC4-6F175D3DCCD1}">
                <a14:hiddenFill xmlns:a14="http://schemas.microsoft.com/office/drawing/2010/main">
                  <a:no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16" name="Freeform 38"/>
            <p:cNvSpPr/>
            <p:nvPr/>
          </p:nvSpPr>
          <p:spPr bwMode="gray">
            <a:xfrm>
              <a:off x="1023" y="2815"/>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path w="182" h="864">
                  <a:moveTo>
                    <a:pt x="0" y="0"/>
                  </a:moveTo>
                  <a:cubicBezTo>
                    <a:pt x="59" y="89"/>
                    <a:pt x="182" y="177"/>
                    <a:pt x="182" y="435"/>
                  </a:cubicBezTo>
                  <a:cubicBezTo>
                    <a:pt x="182" y="693"/>
                    <a:pt x="70" y="800"/>
                    <a:pt x="6" y="864"/>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17" name="Freeform 39"/>
            <p:cNvSpPr/>
            <p:nvPr/>
          </p:nvSpPr>
          <p:spPr bwMode="gray">
            <a:xfrm>
              <a:off x="726" y="2821"/>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18" name="Freeform 40"/>
            <p:cNvSpPr/>
            <p:nvPr/>
          </p:nvSpPr>
          <p:spPr bwMode="gray">
            <a:xfrm rot="5400000">
              <a:off x="892" y="3171"/>
              <a:ext cx="114" cy="653"/>
            </a:xfrm>
            <a:custGeom>
              <a:avLst/>
              <a:gdLst>
                <a:gd name="T0" fmla="*/ 1 w 197"/>
                <a:gd name="T1" fmla="*/ 0 h 870"/>
                <a:gd name="T2" fmla="*/ 0 w 197"/>
                <a:gd name="T3" fmla="*/ 14 h 870"/>
                <a:gd name="T4" fmla="*/ 1 w 197"/>
                <a:gd name="T5" fmla="*/ 28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19" name="Freeform 41"/>
            <p:cNvSpPr/>
            <p:nvPr/>
          </p:nvSpPr>
          <p:spPr bwMode="gray">
            <a:xfrm rot="16200000" flipV="1">
              <a:off x="900" y="2668"/>
              <a:ext cx="114" cy="653"/>
            </a:xfrm>
            <a:custGeom>
              <a:avLst/>
              <a:gdLst>
                <a:gd name="T0" fmla="*/ 1 w 197"/>
                <a:gd name="T1" fmla="*/ 0 h 870"/>
                <a:gd name="T2" fmla="*/ 0 w 197"/>
                <a:gd name="T3" fmla="*/ 14 h 870"/>
                <a:gd name="T4" fmla="*/ 1 w 197"/>
                <a:gd name="T5" fmla="*/ 28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grpSp>
      <p:sp>
        <p:nvSpPr>
          <p:cNvPr id="120" name="Rectangle 42"/>
          <p:cNvSpPr>
            <a:spLocks noChangeArrowheads="1"/>
          </p:cNvSpPr>
          <p:nvPr/>
        </p:nvSpPr>
        <p:spPr bwMode="white">
          <a:xfrm>
            <a:off x="590068" y="2539137"/>
            <a:ext cx="11024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r>
              <a:rPr lang="en-US" altLang="zh-CN" sz="1200" b="1" dirty="0" smtClean="0">
                <a:latin typeface="微软雅黑" panose="020B0503020204020204" charset="-122"/>
                <a:ea typeface="微软雅黑" panose="020B0503020204020204" charset="-122"/>
              </a:rPr>
              <a:t>Grand</a:t>
            </a:r>
            <a:endParaRPr lang="en-US" altLang="zh-CN" sz="1200" b="1" dirty="0" smtClean="0">
              <a:latin typeface="微软雅黑" panose="020B0503020204020204" charset="-122"/>
              <a:ea typeface="微软雅黑" panose="020B0503020204020204" charset="-122"/>
            </a:endParaRPr>
          </a:p>
          <a:p>
            <a:pPr algn="ctr"/>
            <a:r>
              <a:rPr lang="en-US" altLang="zh-CN" sz="1200" b="1" dirty="0" smtClean="0">
                <a:latin typeface="微软雅黑" panose="020B0503020204020204" charset="-122"/>
                <a:ea typeface="微软雅黑" panose="020B0503020204020204" charset="-122"/>
              </a:rPr>
              <a:t>Trend</a:t>
            </a:r>
            <a:endParaRPr lang="en-US" altLang="zh-CN" sz="1200" b="1" dirty="0">
              <a:latin typeface="微软雅黑" panose="020B0503020204020204" charset="-122"/>
              <a:ea typeface="微软雅黑" panose="020B0503020204020204" charset="-122"/>
            </a:endParaRPr>
          </a:p>
        </p:txBody>
      </p:sp>
      <p:sp>
        <p:nvSpPr>
          <p:cNvPr id="121" name="Rectangle 43"/>
          <p:cNvSpPr>
            <a:spLocks noChangeArrowheads="1"/>
          </p:cNvSpPr>
          <p:nvPr/>
        </p:nvSpPr>
        <p:spPr bwMode="auto">
          <a:xfrm>
            <a:off x="1665073" y="2614003"/>
            <a:ext cx="271442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r>
              <a:rPr lang="en-US" altLang="zh-CN" sz="1200" b="1" dirty="0" smtClean="0">
                <a:solidFill>
                  <a:srgbClr val="000000"/>
                </a:solidFill>
                <a:latin typeface="微软雅黑" panose="020B0503020204020204" charset="-122"/>
                <a:ea typeface="微软雅黑" panose="020B0503020204020204" charset="-122"/>
              </a:rPr>
              <a:t>Moore Law</a:t>
            </a:r>
            <a:endParaRPr lang="en-US" altLang="zh-CN" sz="1200" b="1" dirty="0">
              <a:solidFill>
                <a:srgbClr val="000000"/>
              </a:solidFill>
              <a:latin typeface="微软雅黑" panose="020B0503020204020204" charset="-122"/>
              <a:ea typeface="微软雅黑" panose="020B0503020204020204" charset="-122"/>
            </a:endParaRPr>
          </a:p>
        </p:txBody>
      </p:sp>
      <p:sp>
        <p:nvSpPr>
          <p:cNvPr id="122" name="Text Box 44"/>
          <p:cNvSpPr txBox="1">
            <a:spLocks noChangeArrowheads="1"/>
          </p:cNvSpPr>
          <p:nvPr/>
        </p:nvSpPr>
        <p:spPr bwMode="gray">
          <a:xfrm>
            <a:off x="4223857" y="2506314"/>
            <a:ext cx="2054022" cy="461665"/>
          </a:xfrm>
          <a:prstGeom prst="rect">
            <a:avLst/>
          </a:prstGeom>
          <a:noFill/>
          <a:ln w="9525" algn="ctr">
            <a:noFill/>
            <a:miter lim="800000"/>
          </a:ln>
          <a:effectLst>
            <a:outerShdw dist="35921" dir="2700000" algn="ctr" rotWithShape="0">
              <a:srgbClr val="000000">
                <a:alpha val="50000"/>
              </a:srgbClr>
            </a:outerShdw>
          </a:effectLst>
        </p:spPr>
        <p:txBody>
          <a:bodyPr wrap="square">
            <a:spAutoFit/>
          </a:bodyPr>
          <a:lstStyle/>
          <a:p>
            <a:pPr algn="ctr" eaLnBrk="0" hangingPunct="0">
              <a:spcBef>
                <a:spcPct val="50000"/>
              </a:spcBef>
              <a:defRPr/>
            </a:pPr>
            <a:r>
              <a:rPr lang="en-US" altLang="zh-CN" sz="1200" b="1" dirty="0">
                <a:solidFill>
                  <a:srgbClr val="FFFFFF"/>
                </a:solidFill>
                <a:latin typeface="微软雅黑" panose="020B0503020204020204" charset="-122"/>
                <a:ea typeface="微软雅黑" panose="020B0503020204020204" charset="-122"/>
              </a:rPr>
              <a:t>Post-Moore Era and the End of Moore's Law</a:t>
            </a:r>
            <a:endParaRPr lang="en-US" altLang="zh-CN" sz="1200" b="1" dirty="0">
              <a:solidFill>
                <a:srgbClr val="FFFFFF"/>
              </a:solidFill>
              <a:latin typeface="微软雅黑" panose="020B0503020204020204" charset="-122"/>
              <a:ea typeface="微软雅黑" panose="020B0503020204020204" charset="-122"/>
            </a:endParaRPr>
          </a:p>
        </p:txBody>
      </p:sp>
      <p:sp>
        <p:nvSpPr>
          <p:cNvPr id="123" name="AutoShape 45"/>
          <p:cNvSpPr>
            <a:spLocks noChangeArrowheads="1"/>
          </p:cNvSpPr>
          <p:nvPr/>
        </p:nvSpPr>
        <p:spPr bwMode="gray">
          <a:xfrm>
            <a:off x="3907696" y="3405672"/>
            <a:ext cx="2547177" cy="591623"/>
          </a:xfrm>
          <a:prstGeom prst="chevron">
            <a:avLst>
              <a:gd name="adj" fmla="val 53163"/>
            </a:avLst>
          </a:prstGeom>
          <a:gradFill rotWithShape="1">
            <a:gsLst>
              <a:gs pos="0">
                <a:schemeClr val="accent1">
                  <a:gamma/>
                  <a:shade val="69804"/>
                  <a:invGamma/>
                </a:schemeClr>
              </a:gs>
              <a:gs pos="100000">
                <a:schemeClr val="accent1"/>
              </a:gs>
            </a:gsLst>
            <a:lin ang="0" scaled="1"/>
          </a:gradFill>
          <a:ln w="19050">
            <a:miter lim="800000"/>
          </a:ln>
          <a:effectLst/>
          <a:scene3d>
            <a:camera prst="legacyPerspectiveBottomLeft"/>
            <a:lightRig rig="legacyFlat4" dir="b"/>
          </a:scene3d>
          <a:sp3d extrusionH="430200" prstMaterial="legacyMetal">
            <a:bevelT w="13500" h="13500" prst="angle"/>
            <a:bevelB w="13500" h="13500" prst="angle"/>
            <a:extrusionClr>
              <a:schemeClr val="accent1"/>
            </a:extrusionClr>
          </a:sp3d>
        </p:spPr>
        <p:txBody>
          <a:bodyPr wrap="none" anchor="ctr">
            <a:flatTx/>
          </a:bodyPr>
          <a:lstStyle/>
          <a:p>
            <a:pPr algn="ctr" eaLnBrk="0" hangingPunct="0">
              <a:defRPr/>
            </a:pPr>
            <a:endParaRPr lang="zh-CN" altLang="en-US" sz="1200">
              <a:latin typeface="微软雅黑" panose="020B0503020204020204" charset="-122"/>
              <a:ea typeface="微软雅黑" panose="020B0503020204020204" charset="-122"/>
            </a:endParaRPr>
          </a:p>
        </p:txBody>
      </p:sp>
      <p:sp>
        <p:nvSpPr>
          <p:cNvPr id="124" name="AutoShape 46"/>
          <p:cNvSpPr>
            <a:spLocks noChangeArrowheads="1"/>
          </p:cNvSpPr>
          <p:nvPr/>
        </p:nvSpPr>
        <p:spPr bwMode="gray">
          <a:xfrm>
            <a:off x="1112660" y="3335886"/>
            <a:ext cx="3172841" cy="675098"/>
          </a:xfrm>
          <a:prstGeom prst="homePlate">
            <a:avLst>
              <a:gd name="adj" fmla="val 51607"/>
            </a:avLst>
          </a:prstGeom>
          <a:gradFill rotWithShape="1">
            <a:gsLst>
              <a:gs pos="0">
                <a:schemeClr val="accent1"/>
              </a:gs>
              <a:gs pos="100000">
                <a:schemeClr val="accent1">
                  <a:gamma/>
                  <a:tint val="40000"/>
                  <a:invGamma/>
                </a:schemeClr>
              </a:gs>
            </a:gsLst>
            <a:lin ang="0" scaled="1"/>
          </a:gradFill>
          <a:ln w="19050">
            <a:miter lim="800000"/>
          </a:ln>
          <a:effectLst/>
          <a:scene3d>
            <a:camera prst="legacyObliqueBottomLeft"/>
            <a:lightRig rig="legacyFlat3" dir="b"/>
          </a:scene3d>
          <a:sp3d extrusionH="430200" prstMaterial="legacyMetal">
            <a:bevelT w="13500" h="13500" prst="angle"/>
            <a:bevelB w="13500" h="13500" prst="angle"/>
            <a:extrusionClr>
              <a:schemeClr val="accent1"/>
            </a:extrusionClr>
          </a:sp3d>
        </p:spPr>
        <p:txBody>
          <a:bodyPr wrap="none" anchor="ctr">
            <a:flatTx/>
          </a:bodyPr>
          <a:lstStyle/>
          <a:p>
            <a:pPr algn="ctr" eaLnBrk="0" hangingPunct="0">
              <a:defRPr/>
            </a:pPr>
            <a:endParaRPr lang="zh-CN" altLang="en-US" sz="1200">
              <a:latin typeface="微软雅黑" panose="020B0503020204020204" charset="-122"/>
              <a:ea typeface="微软雅黑" panose="020B0503020204020204" charset="-122"/>
            </a:endParaRPr>
          </a:p>
        </p:txBody>
      </p:sp>
      <p:grpSp>
        <p:nvGrpSpPr>
          <p:cNvPr id="125" name="Group 47"/>
          <p:cNvGrpSpPr/>
          <p:nvPr/>
        </p:nvGrpSpPr>
        <p:grpSpPr bwMode="auto">
          <a:xfrm>
            <a:off x="413499" y="3327553"/>
            <a:ext cx="1411084" cy="866602"/>
            <a:chOff x="2161" y="696"/>
            <a:chExt cx="1360" cy="1356"/>
          </a:xfrm>
        </p:grpSpPr>
        <p:grpSp>
          <p:nvGrpSpPr>
            <p:cNvPr id="126" name="Group 48"/>
            <p:cNvGrpSpPr/>
            <p:nvPr/>
          </p:nvGrpSpPr>
          <p:grpSpPr bwMode="auto">
            <a:xfrm>
              <a:off x="2161" y="696"/>
              <a:ext cx="1360" cy="1356"/>
              <a:chOff x="2508" y="1231"/>
              <a:chExt cx="1248" cy="1240"/>
            </a:xfrm>
          </p:grpSpPr>
          <p:sp>
            <p:nvSpPr>
              <p:cNvPr id="128" name="Oval 49"/>
              <p:cNvSpPr>
                <a:spLocks noChangeArrowheads="1"/>
              </p:cNvSpPr>
              <p:nvPr/>
            </p:nvSpPr>
            <p:spPr bwMode="gray">
              <a:xfrm>
                <a:off x="2508" y="1231"/>
                <a:ext cx="1248" cy="1240"/>
              </a:xfrm>
              <a:prstGeom prst="ellipse">
                <a:avLst/>
              </a:prstGeom>
              <a:solidFill>
                <a:srgbClr val="808080"/>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29" name="Oval 50"/>
              <p:cNvSpPr>
                <a:spLocks noChangeArrowheads="1"/>
              </p:cNvSpPr>
              <p:nvPr/>
            </p:nvSpPr>
            <p:spPr bwMode="gray">
              <a:xfrm>
                <a:off x="2541" y="1256"/>
                <a:ext cx="1190" cy="1190"/>
              </a:xfrm>
              <a:prstGeom prst="ellipse">
                <a:avLst/>
              </a:prstGeom>
              <a:gradFill rotWithShape="1">
                <a:gsLst>
                  <a:gs pos="0">
                    <a:srgbClr val="F8F8F8"/>
                  </a:gs>
                  <a:gs pos="100000">
                    <a:srgbClr val="414141"/>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30" name="Oval 51"/>
              <p:cNvSpPr>
                <a:spLocks noChangeArrowheads="1"/>
              </p:cNvSpPr>
              <p:nvPr/>
            </p:nvSpPr>
            <p:spPr bwMode="gray">
              <a:xfrm>
                <a:off x="2590" y="1305"/>
                <a:ext cx="1092" cy="1092"/>
              </a:xfrm>
              <a:prstGeom prst="ellipse">
                <a:avLst/>
              </a:prstGeom>
              <a:solidFill>
                <a:srgbClr val="808080">
                  <a:alpha val="25098"/>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31" name="Oval 52"/>
              <p:cNvSpPr>
                <a:spLocks noChangeArrowheads="1"/>
              </p:cNvSpPr>
              <p:nvPr/>
            </p:nvSpPr>
            <p:spPr bwMode="gray">
              <a:xfrm>
                <a:off x="2623" y="1330"/>
                <a:ext cx="1026" cy="1026"/>
              </a:xfrm>
              <a:prstGeom prst="ellipse">
                <a:avLst/>
              </a:prstGeom>
              <a:solidFill>
                <a:srgbClr val="808080">
                  <a:alpha val="30196"/>
                </a:srgbClr>
              </a:soli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32" name="Oval 53"/>
              <p:cNvSpPr>
                <a:spLocks noChangeArrowheads="1"/>
              </p:cNvSpPr>
              <p:nvPr/>
            </p:nvSpPr>
            <p:spPr bwMode="gray">
              <a:xfrm>
                <a:off x="2637" y="1346"/>
                <a:ext cx="993" cy="994"/>
              </a:xfrm>
              <a:prstGeom prst="ellipse">
                <a:avLst/>
              </a:prstGeom>
              <a:gradFill rotWithShape="1">
                <a:gsLst>
                  <a:gs pos="0">
                    <a:srgbClr val="5C5C5C"/>
                  </a:gs>
                  <a:gs pos="100000">
                    <a:srgbClr val="FFFFFF"/>
                  </a:gs>
                </a:gsLst>
                <a:lin ang="5400000" scaled="1"/>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grpSp>
        <p:sp>
          <p:nvSpPr>
            <p:cNvPr id="127" name="Oval 54"/>
            <p:cNvSpPr>
              <a:spLocks noChangeArrowheads="1"/>
            </p:cNvSpPr>
            <p:nvPr/>
          </p:nvSpPr>
          <p:spPr bwMode="gray">
            <a:xfrm>
              <a:off x="2322" y="844"/>
              <a:ext cx="1052" cy="1054"/>
            </a:xfrm>
            <a:prstGeom prst="ellipse">
              <a:avLst/>
            </a:prstGeom>
            <a:gradFill rotWithShape="1">
              <a:gsLst>
                <a:gs pos="0">
                  <a:schemeClr val="accent1">
                    <a:gamma/>
                    <a:shade val="46275"/>
                    <a:invGamma/>
                  </a:schemeClr>
                </a:gs>
                <a:gs pos="100000">
                  <a:schemeClr val="accent1"/>
                </a:gs>
              </a:gsLst>
              <a:lin ang="5400000" scaled="1"/>
            </a:gradFill>
            <a:ln w="57150">
              <a:noFill/>
              <a:round/>
            </a:ln>
            <a:effectLst/>
          </p:spPr>
          <p:txBody>
            <a:bodyPr wrap="none" anchor="ctr"/>
            <a:lstStyle/>
            <a:p>
              <a:pPr algn="ctr" eaLnBrk="0" hangingPunct="0">
                <a:defRPr/>
              </a:pPr>
              <a:endParaRPr lang="zh-CN" altLang="en-US" sz="1200" b="1">
                <a:solidFill>
                  <a:schemeClr val="bg1"/>
                </a:solidFill>
                <a:latin typeface="微软雅黑" panose="020B0503020204020204" charset="-122"/>
                <a:ea typeface="微软雅黑" panose="020B0503020204020204" charset="-122"/>
              </a:endParaRPr>
            </a:p>
          </p:txBody>
        </p:sp>
      </p:grpSp>
      <p:grpSp>
        <p:nvGrpSpPr>
          <p:cNvPr id="133" name="Group 55"/>
          <p:cNvGrpSpPr/>
          <p:nvPr/>
        </p:nvGrpSpPr>
        <p:grpSpPr bwMode="auto">
          <a:xfrm>
            <a:off x="575932" y="3464001"/>
            <a:ext cx="1096128" cy="581207"/>
            <a:chOff x="523" y="2809"/>
            <a:chExt cx="876" cy="882"/>
          </a:xfrm>
        </p:grpSpPr>
        <p:sp>
          <p:nvSpPr>
            <p:cNvPr id="134" name="Oval 56"/>
            <p:cNvSpPr>
              <a:spLocks noChangeArrowheads="1"/>
            </p:cNvSpPr>
            <p:nvPr/>
          </p:nvSpPr>
          <p:spPr bwMode="gray">
            <a:xfrm>
              <a:off x="523" y="2809"/>
              <a:ext cx="876" cy="876"/>
            </a:xfrm>
            <a:prstGeom prst="ellipse">
              <a:avLst/>
            </a:prstGeom>
            <a:noFill/>
            <a:ln w="19050" algn="ctr">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endParaRPr lang="zh-CN" altLang="en-US" sz="1200" b="1">
                <a:latin typeface="微软雅黑" panose="020B0503020204020204" charset="-122"/>
                <a:ea typeface="微软雅黑" panose="020B0503020204020204" charset="-122"/>
              </a:endParaRPr>
            </a:p>
          </p:txBody>
        </p:sp>
        <p:sp>
          <p:nvSpPr>
            <p:cNvPr id="135" name="Line 57"/>
            <p:cNvSpPr>
              <a:spLocks noChangeShapeType="1"/>
            </p:cNvSpPr>
            <p:nvPr/>
          </p:nvSpPr>
          <p:spPr bwMode="gray">
            <a:xfrm>
              <a:off x="964" y="2809"/>
              <a:ext cx="0" cy="870"/>
            </a:xfrm>
            <a:prstGeom prst="line">
              <a:avLst/>
            </a:prstGeom>
            <a:noFill/>
            <a:ln w="19050">
              <a:solidFill>
                <a:srgbClr val="FFFFFF">
                  <a:alpha val="20000"/>
                </a:srgbClr>
              </a:solidFill>
              <a:round/>
            </a:ln>
            <a:extLst>
              <a:ext uri="{909E8E84-426E-40DD-AFC4-6F175D3DCCD1}">
                <a14:hiddenFill xmlns:a14="http://schemas.microsoft.com/office/drawing/2010/main">
                  <a:no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36" name="Line 58"/>
            <p:cNvSpPr>
              <a:spLocks noChangeShapeType="1"/>
            </p:cNvSpPr>
            <p:nvPr/>
          </p:nvSpPr>
          <p:spPr bwMode="gray">
            <a:xfrm>
              <a:off x="523" y="3244"/>
              <a:ext cx="876" cy="0"/>
            </a:xfrm>
            <a:prstGeom prst="line">
              <a:avLst/>
            </a:prstGeom>
            <a:noFill/>
            <a:ln w="19050">
              <a:solidFill>
                <a:srgbClr val="FFFFFF">
                  <a:alpha val="20000"/>
                </a:srgbClr>
              </a:solidFill>
              <a:round/>
            </a:ln>
            <a:extLst>
              <a:ext uri="{909E8E84-426E-40DD-AFC4-6F175D3DCCD1}">
                <a14:hiddenFill xmlns:a14="http://schemas.microsoft.com/office/drawing/2010/main">
                  <a:no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37" name="Freeform 59"/>
            <p:cNvSpPr/>
            <p:nvPr/>
          </p:nvSpPr>
          <p:spPr bwMode="gray">
            <a:xfrm>
              <a:off x="1023" y="2815"/>
              <a:ext cx="182" cy="864"/>
            </a:xfrm>
            <a:custGeom>
              <a:avLst/>
              <a:gdLst>
                <a:gd name="T0" fmla="*/ 0 w 182"/>
                <a:gd name="T1" fmla="*/ 0 h 864"/>
                <a:gd name="T2" fmla="*/ 182 w 182"/>
                <a:gd name="T3" fmla="*/ 435 h 864"/>
                <a:gd name="T4" fmla="*/ 6 w 182"/>
                <a:gd name="T5" fmla="*/ 864 h 864"/>
                <a:gd name="T6" fmla="*/ 0 60000 65536"/>
                <a:gd name="T7" fmla="*/ 0 60000 65536"/>
                <a:gd name="T8" fmla="*/ 0 60000 65536"/>
                <a:gd name="T9" fmla="*/ 0 w 182"/>
                <a:gd name="T10" fmla="*/ 0 h 864"/>
                <a:gd name="T11" fmla="*/ 182 w 182"/>
                <a:gd name="T12" fmla="*/ 864 h 864"/>
              </a:gdLst>
              <a:ahLst/>
              <a:cxnLst>
                <a:cxn ang="T6">
                  <a:pos x="T0" y="T1"/>
                </a:cxn>
                <a:cxn ang="T7">
                  <a:pos x="T2" y="T3"/>
                </a:cxn>
                <a:cxn ang="T8">
                  <a:pos x="T4" y="T5"/>
                </a:cxn>
              </a:cxnLst>
              <a:rect l="T9" t="T10" r="T11" b="T12"/>
              <a:pathLst>
                <a:path w="182" h="864">
                  <a:moveTo>
                    <a:pt x="0" y="0"/>
                  </a:moveTo>
                  <a:cubicBezTo>
                    <a:pt x="59" y="89"/>
                    <a:pt x="182" y="177"/>
                    <a:pt x="182" y="435"/>
                  </a:cubicBezTo>
                  <a:cubicBezTo>
                    <a:pt x="182" y="693"/>
                    <a:pt x="70" y="800"/>
                    <a:pt x="6" y="864"/>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38" name="Freeform 60"/>
            <p:cNvSpPr/>
            <p:nvPr/>
          </p:nvSpPr>
          <p:spPr bwMode="gray">
            <a:xfrm>
              <a:off x="726" y="2821"/>
              <a:ext cx="197" cy="870"/>
            </a:xfrm>
            <a:custGeom>
              <a:avLst/>
              <a:gdLst>
                <a:gd name="T0" fmla="*/ 167 w 197"/>
                <a:gd name="T1" fmla="*/ 0 h 870"/>
                <a:gd name="T2" fmla="*/ 0 w 197"/>
                <a:gd name="T3" fmla="*/ 436 h 870"/>
                <a:gd name="T4" fmla="*/ 197 w 197"/>
                <a:gd name="T5" fmla="*/ 870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39" name="Freeform 61"/>
            <p:cNvSpPr/>
            <p:nvPr/>
          </p:nvSpPr>
          <p:spPr bwMode="gray">
            <a:xfrm rot="5400000">
              <a:off x="892" y="3171"/>
              <a:ext cx="114" cy="653"/>
            </a:xfrm>
            <a:custGeom>
              <a:avLst/>
              <a:gdLst>
                <a:gd name="T0" fmla="*/ 1 w 197"/>
                <a:gd name="T1" fmla="*/ 0 h 870"/>
                <a:gd name="T2" fmla="*/ 0 w 197"/>
                <a:gd name="T3" fmla="*/ 14 h 870"/>
                <a:gd name="T4" fmla="*/ 1 w 197"/>
                <a:gd name="T5" fmla="*/ 28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sp>
          <p:nvSpPr>
            <p:cNvPr id="140" name="Freeform 62"/>
            <p:cNvSpPr/>
            <p:nvPr/>
          </p:nvSpPr>
          <p:spPr bwMode="gray">
            <a:xfrm rot="16200000" flipV="1">
              <a:off x="900" y="2668"/>
              <a:ext cx="114" cy="653"/>
            </a:xfrm>
            <a:custGeom>
              <a:avLst/>
              <a:gdLst>
                <a:gd name="T0" fmla="*/ 1 w 197"/>
                <a:gd name="T1" fmla="*/ 0 h 870"/>
                <a:gd name="T2" fmla="*/ 0 w 197"/>
                <a:gd name="T3" fmla="*/ 14 h 870"/>
                <a:gd name="T4" fmla="*/ 1 w 197"/>
                <a:gd name="T5" fmla="*/ 28 h 870"/>
                <a:gd name="T6" fmla="*/ 0 60000 65536"/>
                <a:gd name="T7" fmla="*/ 0 60000 65536"/>
                <a:gd name="T8" fmla="*/ 0 60000 65536"/>
                <a:gd name="T9" fmla="*/ 0 w 197"/>
                <a:gd name="T10" fmla="*/ 0 h 870"/>
                <a:gd name="T11" fmla="*/ 197 w 197"/>
                <a:gd name="T12" fmla="*/ 870 h 870"/>
              </a:gdLst>
              <a:ahLst/>
              <a:cxnLst>
                <a:cxn ang="T6">
                  <a:pos x="T0" y="T1"/>
                </a:cxn>
                <a:cxn ang="T7">
                  <a:pos x="T2" y="T3"/>
                </a:cxn>
                <a:cxn ang="T8">
                  <a:pos x="T4" y="T5"/>
                </a:cxn>
              </a:cxnLst>
              <a:rect l="T9" t="T10" r="T11" b="T12"/>
              <a:pathLst>
                <a:path w="197" h="870">
                  <a:moveTo>
                    <a:pt x="167" y="0"/>
                  </a:moveTo>
                  <a:cubicBezTo>
                    <a:pt x="117" y="64"/>
                    <a:pt x="0" y="178"/>
                    <a:pt x="0" y="436"/>
                  </a:cubicBezTo>
                  <a:cubicBezTo>
                    <a:pt x="0" y="694"/>
                    <a:pt x="124" y="769"/>
                    <a:pt x="197" y="870"/>
                  </a:cubicBezTo>
                </a:path>
              </a:pathLst>
            </a:custGeom>
            <a:noFill/>
            <a:ln w="19050">
              <a:solidFill>
                <a:srgbClr val="FFFFFF">
                  <a:alpha val="20000"/>
                </a:srgbClr>
              </a:solidFill>
              <a:round/>
            </a:ln>
            <a:extLst>
              <a:ext uri="{909E8E84-426E-40DD-AFC4-6F175D3DCCD1}">
                <a14:hiddenFill xmlns:a14="http://schemas.microsoft.com/office/drawing/2010/main">
                  <a:solidFill>
                    <a:srgbClr val="FFFFFF"/>
                  </a:solidFill>
                </a14:hiddenFill>
              </a:ext>
            </a:extLst>
          </p:spPr>
          <p:txBody>
            <a:bodyPr/>
            <a:lstStyle/>
            <a:p>
              <a:endParaRPr lang="zh-CN" altLang="en-US" sz="1200" b="1">
                <a:solidFill>
                  <a:schemeClr val="bg1"/>
                </a:solidFill>
                <a:latin typeface="微软雅黑" panose="020B0503020204020204" charset="-122"/>
                <a:ea typeface="微软雅黑" panose="020B0503020204020204" charset="-122"/>
              </a:endParaRPr>
            </a:p>
          </p:txBody>
        </p:sp>
      </p:grpSp>
      <p:sp>
        <p:nvSpPr>
          <p:cNvPr id="141" name="Rectangle 63"/>
          <p:cNvSpPr>
            <a:spLocks noChangeArrowheads="1"/>
          </p:cNvSpPr>
          <p:nvPr/>
        </p:nvSpPr>
        <p:spPr bwMode="white">
          <a:xfrm>
            <a:off x="559356" y="3514734"/>
            <a:ext cx="111270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r>
              <a:rPr lang="en-US" altLang="zh-CN" sz="1200" b="1" dirty="0" smtClean="0">
                <a:latin typeface="微软雅黑" panose="020B0503020204020204" charset="-122"/>
                <a:ea typeface="微软雅黑" panose="020B0503020204020204" charset="-122"/>
              </a:rPr>
              <a:t>Grand</a:t>
            </a:r>
            <a:endParaRPr lang="en-US" altLang="zh-CN" sz="1200" b="1" dirty="0" smtClean="0">
              <a:latin typeface="微软雅黑" panose="020B0503020204020204" charset="-122"/>
              <a:ea typeface="微软雅黑" panose="020B0503020204020204" charset="-122"/>
            </a:endParaRPr>
          </a:p>
          <a:p>
            <a:pPr algn="ctr"/>
            <a:r>
              <a:rPr lang="en-US" altLang="zh-CN" sz="1200" b="1" dirty="0" smtClean="0">
                <a:latin typeface="微软雅黑" panose="020B0503020204020204" charset="-122"/>
                <a:ea typeface="微软雅黑" panose="020B0503020204020204" charset="-122"/>
              </a:rPr>
              <a:t>Background</a:t>
            </a:r>
            <a:endParaRPr lang="en-US" altLang="zh-CN" sz="1200" b="1" dirty="0">
              <a:latin typeface="微软雅黑" panose="020B0503020204020204" charset="-122"/>
              <a:ea typeface="微软雅黑" panose="020B0503020204020204" charset="-122"/>
            </a:endParaRPr>
          </a:p>
        </p:txBody>
      </p:sp>
      <p:sp>
        <p:nvSpPr>
          <p:cNvPr id="142" name="Rectangle 64"/>
          <p:cNvSpPr>
            <a:spLocks noChangeArrowheads="1"/>
          </p:cNvSpPr>
          <p:nvPr/>
        </p:nvSpPr>
        <p:spPr bwMode="auto">
          <a:xfrm>
            <a:off x="1572607" y="3476585"/>
            <a:ext cx="27144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kumimoji="1">
                <a:solidFill>
                  <a:schemeClr val="bg1"/>
                </a:solidFill>
                <a:latin typeface="Times New Roman" panose="02020603050405020304" pitchFamily="18" charset="0"/>
                <a:ea typeface="宋体" panose="02010600030101010101" pitchFamily="2" charset="-122"/>
              </a:defRPr>
            </a:lvl1pPr>
            <a:lvl2pPr marL="742950" indent="-285750" eaLnBrk="0" hangingPunct="0">
              <a:defRPr kumimoji="1">
                <a:solidFill>
                  <a:schemeClr val="bg1"/>
                </a:solidFill>
                <a:latin typeface="Times New Roman" panose="02020603050405020304" pitchFamily="18" charset="0"/>
                <a:ea typeface="宋体" panose="02010600030101010101" pitchFamily="2" charset="-122"/>
              </a:defRPr>
            </a:lvl2pPr>
            <a:lvl3pPr marL="1143000" indent="-228600" eaLnBrk="0" hangingPunct="0">
              <a:defRPr kumimoji="1">
                <a:solidFill>
                  <a:schemeClr val="bg1"/>
                </a:solidFill>
                <a:latin typeface="Times New Roman" panose="02020603050405020304" pitchFamily="18" charset="0"/>
                <a:ea typeface="宋体" panose="02010600030101010101" pitchFamily="2" charset="-122"/>
              </a:defRPr>
            </a:lvl3pPr>
            <a:lvl4pPr marL="1600200" indent="-228600" eaLnBrk="0" hangingPunct="0">
              <a:defRPr kumimoji="1">
                <a:solidFill>
                  <a:schemeClr val="bg1"/>
                </a:solidFill>
                <a:latin typeface="Times New Roman" panose="02020603050405020304" pitchFamily="18" charset="0"/>
                <a:ea typeface="宋体" panose="02010600030101010101" pitchFamily="2" charset="-122"/>
              </a:defRPr>
            </a:lvl4pPr>
            <a:lvl5pPr marL="2057400" indent="-228600" eaLnBrk="0" hangingPunct="0">
              <a:defRPr kumimoji="1">
                <a:solidFill>
                  <a:schemeClr val="bg1"/>
                </a:solidFill>
                <a:latin typeface="Times New Roman" panose="02020603050405020304" pitchFamily="18" charset="0"/>
                <a:ea typeface="宋体" panose="02010600030101010101" pitchFamily="2" charset="-122"/>
              </a:defRPr>
            </a:lvl5pPr>
            <a:lvl6pPr marL="25146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6pPr>
            <a:lvl7pPr marL="29718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7pPr>
            <a:lvl8pPr marL="34290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8pPr>
            <a:lvl9pPr marL="3886200" indent="-228600" eaLnBrk="0" fontAlgn="base" hangingPunct="0">
              <a:spcBef>
                <a:spcPct val="0"/>
              </a:spcBef>
              <a:spcAft>
                <a:spcPct val="0"/>
              </a:spcAft>
              <a:defRPr kumimoji="1">
                <a:solidFill>
                  <a:schemeClr val="bg1"/>
                </a:solidFill>
                <a:latin typeface="Times New Roman" panose="02020603050405020304" pitchFamily="18" charset="0"/>
                <a:ea typeface="宋体" panose="02010600030101010101" pitchFamily="2" charset="-122"/>
              </a:defRPr>
            </a:lvl9pPr>
          </a:lstStyle>
          <a:p>
            <a:pPr algn="ctr"/>
            <a:r>
              <a:rPr lang="en-US" altLang="zh-CN" sz="1200" b="1" dirty="0" smtClean="0">
                <a:solidFill>
                  <a:srgbClr val="000000"/>
                </a:solidFill>
                <a:latin typeface="微软雅黑" panose="020B0503020204020204" charset="-122"/>
                <a:ea typeface="微软雅黑" panose="020B0503020204020204" charset="-122"/>
              </a:rPr>
              <a:t>Ultra-Broadband</a:t>
            </a:r>
            <a:endParaRPr lang="en-US" altLang="zh-CN" sz="1200" b="1" dirty="0" smtClean="0">
              <a:solidFill>
                <a:srgbClr val="000000"/>
              </a:solidFill>
              <a:latin typeface="微软雅黑" panose="020B0503020204020204" charset="-122"/>
              <a:ea typeface="微软雅黑" panose="020B0503020204020204" charset="-122"/>
            </a:endParaRPr>
          </a:p>
          <a:p>
            <a:pPr algn="ctr"/>
            <a:r>
              <a:rPr lang="en-US" altLang="zh-CN" sz="1200" b="1" dirty="0" smtClean="0">
                <a:solidFill>
                  <a:srgbClr val="000000"/>
                </a:solidFill>
                <a:latin typeface="微软雅黑" panose="020B0503020204020204" charset="-122"/>
                <a:ea typeface="微软雅黑" panose="020B0503020204020204" charset="-122"/>
              </a:rPr>
              <a:t>Mobile Communication (5G)</a:t>
            </a:r>
            <a:endParaRPr lang="en-US" altLang="zh-CN" sz="1200" b="1" dirty="0">
              <a:solidFill>
                <a:srgbClr val="000000"/>
              </a:solidFill>
              <a:latin typeface="微软雅黑" panose="020B0503020204020204" charset="-122"/>
              <a:ea typeface="微软雅黑" panose="020B0503020204020204" charset="-122"/>
            </a:endParaRPr>
          </a:p>
        </p:txBody>
      </p:sp>
      <p:sp>
        <p:nvSpPr>
          <p:cNvPr id="143" name="Text Box 65"/>
          <p:cNvSpPr txBox="1">
            <a:spLocks noChangeArrowheads="1"/>
          </p:cNvSpPr>
          <p:nvPr/>
        </p:nvSpPr>
        <p:spPr bwMode="gray">
          <a:xfrm>
            <a:off x="4155555" y="3468718"/>
            <a:ext cx="2110415" cy="461665"/>
          </a:xfrm>
          <a:prstGeom prst="rect">
            <a:avLst/>
          </a:prstGeom>
          <a:noFill/>
          <a:ln w="9525" algn="ctr">
            <a:noFill/>
            <a:miter lim="800000"/>
          </a:ln>
          <a:effectLst>
            <a:outerShdw dist="35921" dir="2700000" algn="ctr" rotWithShape="0">
              <a:srgbClr val="000000">
                <a:alpha val="50000"/>
              </a:srgbClr>
            </a:outerShdw>
          </a:effectLst>
        </p:spPr>
        <p:txBody>
          <a:bodyPr>
            <a:spAutoFit/>
          </a:bodyPr>
          <a:lstStyle/>
          <a:p>
            <a:pPr algn="ctr" eaLnBrk="0" hangingPunct="0">
              <a:spcBef>
                <a:spcPct val="50000"/>
              </a:spcBef>
              <a:defRPr/>
            </a:pPr>
            <a:r>
              <a:rPr lang="en-US" altLang="zh-CN" sz="1200" b="1" dirty="0" smtClean="0">
                <a:solidFill>
                  <a:srgbClr val="FFFFFF"/>
                </a:solidFill>
                <a:latin typeface="微软雅黑" panose="020B0503020204020204" charset="-122"/>
                <a:ea typeface="微软雅黑" panose="020B0503020204020204" charset="-122"/>
              </a:rPr>
              <a:t>Full-Spectral Mobile Communication (6G)</a:t>
            </a:r>
            <a:endParaRPr lang="en-US" altLang="zh-CN" sz="1200" b="1" dirty="0">
              <a:solidFill>
                <a:srgbClr val="FFFFFF"/>
              </a:solidFill>
              <a:latin typeface="微软雅黑" panose="020B0503020204020204" charset="-122"/>
              <a:ea typeface="微软雅黑" panose="020B0503020204020204" charset="-122"/>
            </a:endParaRPr>
          </a:p>
        </p:txBody>
      </p:sp>
      <p:sp>
        <p:nvSpPr>
          <p:cNvPr id="144" name="AutoShape 5"/>
          <p:cNvSpPr>
            <a:spLocks noChangeArrowheads="1"/>
          </p:cNvSpPr>
          <p:nvPr/>
        </p:nvSpPr>
        <p:spPr bwMode="auto">
          <a:xfrm>
            <a:off x="6433517" y="1206632"/>
            <a:ext cx="2251532" cy="3047548"/>
          </a:xfrm>
          <a:prstGeom prst="roundRect">
            <a:avLst>
              <a:gd name="adj" fmla="val 3481"/>
            </a:avLst>
          </a:prstGeom>
          <a:noFill/>
          <a:ln w="28575" cap="rnd">
            <a:solidFill>
              <a:srgbClr val="FF0000"/>
            </a:solidFill>
            <a:prstDash val="sysDot"/>
            <a:round/>
          </a:ln>
        </p:spPr>
        <p:txBody>
          <a:bodyPr wrap="none" anchor="ctr"/>
          <a:lstStyle/>
          <a:p>
            <a:pPr algn="ctr" eaLnBrk="0" hangingPunct="0"/>
            <a:endParaRPr lang="zh-CN" altLang="en-US" sz="1200" b="1">
              <a:solidFill>
                <a:srgbClr val="FF0000"/>
              </a:solidFill>
              <a:latin typeface="微软雅黑" panose="020B0503020204020204" charset="-122"/>
              <a:ea typeface="微软雅黑" panose="020B0503020204020204" charset="-122"/>
            </a:endParaRPr>
          </a:p>
        </p:txBody>
      </p:sp>
      <p:grpSp>
        <p:nvGrpSpPr>
          <p:cNvPr id="145" name="Group 6"/>
          <p:cNvGrpSpPr/>
          <p:nvPr/>
        </p:nvGrpSpPr>
        <p:grpSpPr bwMode="auto">
          <a:xfrm>
            <a:off x="6491271" y="1388023"/>
            <a:ext cx="2111619" cy="742702"/>
            <a:chOff x="2304" y="1200"/>
            <a:chExt cx="3102" cy="774"/>
          </a:xfrm>
        </p:grpSpPr>
        <p:sp>
          <p:nvSpPr>
            <p:cNvPr id="146" name="AutoShape 7"/>
            <p:cNvSpPr>
              <a:spLocks noChangeArrowheads="1"/>
            </p:cNvSpPr>
            <p:nvPr/>
          </p:nvSpPr>
          <p:spPr bwMode="gray">
            <a:xfrm>
              <a:off x="2334" y="1200"/>
              <a:ext cx="3072" cy="774"/>
            </a:xfrm>
            <a:prstGeom prst="roundRect">
              <a:avLst>
                <a:gd name="adj" fmla="val 10889"/>
              </a:avLst>
            </a:prstGeom>
            <a:gradFill rotWithShape="1">
              <a:gsLst>
                <a:gs pos="0">
                  <a:schemeClr val="accent1"/>
                </a:gs>
                <a:gs pos="100000">
                  <a:schemeClr val="accent1">
                    <a:gamma/>
                    <a:tint val="21176"/>
                    <a:invGamma/>
                  </a:schemeClr>
                </a:gs>
              </a:gsLst>
              <a:lin ang="0" scaled="1"/>
            </a:gradFill>
            <a:ln w="38100">
              <a:noFill/>
              <a:round/>
            </a:ln>
            <a:effectLst/>
          </p:spPr>
          <p:txBody>
            <a:bodyPr wrap="none" anchor="ctr"/>
            <a:lstStyle/>
            <a:p>
              <a:pPr algn="ctr" eaLnBrk="0" hangingPunct="0">
                <a:defRPr/>
              </a:pPr>
              <a:endParaRPr lang="zh-CN" altLang="en-US" sz="1200" b="1">
                <a:latin typeface="微软雅黑" panose="020B0503020204020204" charset="-122"/>
                <a:ea typeface="微软雅黑" panose="020B0503020204020204" charset="-122"/>
              </a:endParaRPr>
            </a:p>
          </p:txBody>
        </p:sp>
        <p:sp>
          <p:nvSpPr>
            <p:cNvPr id="147" name="AutoShape 8"/>
            <p:cNvSpPr>
              <a:spLocks noChangeArrowheads="1"/>
            </p:cNvSpPr>
            <p:nvPr/>
          </p:nvSpPr>
          <p:spPr bwMode="gray">
            <a:xfrm>
              <a:off x="2304" y="1488"/>
              <a:ext cx="336" cy="240"/>
            </a:xfrm>
            <a:prstGeom prst="rightArrow">
              <a:avLst>
                <a:gd name="adj1" fmla="val 50000"/>
                <a:gd name="adj2" fmla="val 58333"/>
              </a:avLst>
            </a:prstGeom>
            <a:solidFill>
              <a:schemeClr val="bg1"/>
            </a:solidFill>
            <a:ln w="9525">
              <a:noFill/>
              <a:miter lim="800000"/>
            </a:ln>
          </p:spPr>
          <p:txBody>
            <a:bodyPr wrap="none" anchor="ctr"/>
            <a:lstStyle/>
            <a:p>
              <a:pPr algn="ctr" eaLnBrk="0" hangingPunct="0"/>
              <a:endParaRPr lang="zh-CN" altLang="en-US" sz="1200" b="1">
                <a:latin typeface="微软雅黑" panose="020B0503020204020204" charset="-122"/>
                <a:ea typeface="微软雅黑" panose="020B0503020204020204" charset="-122"/>
              </a:endParaRPr>
            </a:p>
          </p:txBody>
        </p:sp>
      </p:grpSp>
      <p:grpSp>
        <p:nvGrpSpPr>
          <p:cNvPr id="148" name="Group 9"/>
          <p:cNvGrpSpPr/>
          <p:nvPr/>
        </p:nvGrpSpPr>
        <p:grpSpPr bwMode="auto">
          <a:xfrm>
            <a:off x="6491271" y="2360289"/>
            <a:ext cx="2111619" cy="726802"/>
            <a:chOff x="2304" y="2058"/>
            <a:chExt cx="3102" cy="774"/>
          </a:xfrm>
        </p:grpSpPr>
        <p:sp>
          <p:nvSpPr>
            <p:cNvPr id="149" name="AutoShape 10"/>
            <p:cNvSpPr>
              <a:spLocks noChangeArrowheads="1"/>
            </p:cNvSpPr>
            <p:nvPr/>
          </p:nvSpPr>
          <p:spPr bwMode="gray">
            <a:xfrm>
              <a:off x="2334" y="2058"/>
              <a:ext cx="3072" cy="774"/>
            </a:xfrm>
            <a:prstGeom prst="roundRect">
              <a:avLst>
                <a:gd name="adj" fmla="val 10889"/>
              </a:avLst>
            </a:prstGeom>
            <a:gradFill rotWithShape="1">
              <a:gsLst>
                <a:gs pos="0">
                  <a:schemeClr val="hlink"/>
                </a:gs>
                <a:gs pos="100000">
                  <a:schemeClr val="hlink">
                    <a:gamma/>
                    <a:tint val="21176"/>
                    <a:invGamma/>
                  </a:schemeClr>
                </a:gs>
              </a:gsLst>
              <a:lin ang="0" scaled="1"/>
            </a:gradFill>
            <a:ln w="38100">
              <a:noFill/>
              <a:round/>
            </a:ln>
            <a:effectLst/>
          </p:spPr>
          <p:txBody>
            <a:bodyPr wrap="none" anchor="ctr"/>
            <a:lstStyle/>
            <a:p>
              <a:pPr algn="ctr" eaLnBrk="0" hangingPunct="0">
                <a:defRPr/>
              </a:pPr>
              <a:endParaRPr lang="zh-CN" altLang="en-US" sz="1200" b="1">
                <a:latin typeface="微软雅黑" panose="020B0503020204020204" charset="-122"/>
                <a:ea typeface="微软雅黑" panose="020B0503020204020204" charset="-122"/>
              </a:endParaRPr>
            </a:p>
          </p:txBody>
        </p:sp>
        <p:sp>
          <p:nvSpPr>
            <p:cNvPr id="150" name="AutoShape 11"/>
            <p:cNvSpPr>
              <a:spLocks noChangeArrowheads="1"/>
            </p:cNvSpPr>
            <p:nvPr/>
          </p:nvSpPr>
          <p:spPr bwMode="gray">
            <a:xfrm>
              <a:off x="2304" y="2352"/>
              <a:ext cx="336" cy="240"/>
            </a:xfrm>
            <a:prstGeom prst="rightArrow">
              <a:avLst>
                <a:gd name="adj1" fmla="val 50000"/>
                <a:gd name="adj2" fmla="val 58333"/>
              </a:avLst>
            </a:prstGeom>
            <a:solidFill>
              <a:schemeClr val="bg1"/>
            </a:solidFill>
            <a:ln w="9525">
              <a:noFill/>
              <a:miter lim="800000"/>
            </a:ln>
          </p:spPr>
          <p:txBody>
            <a:bodyPr wrap="none" anchor="ctr"/>
            <a:lstStyle/>
            <a:p>
              <a:pPr algn="ctr" eaLnBrk="0" hangingPunct="0"/>
              <a:endParaRPr lang="zh-CN" altLang="en-US" sz="1200" b="1">
                <a:latin typeface="微软雅黑" panose="020B0503020204020204" charset="-122"/>
                <a:ea typeface="微软雅黑" panose="020B0503020204020204" charset="-122"/>
              </a:endParaRPr>
            </a:p>
          </p:txBody>
        </p:sp>
      </p:grpSp>
      <p:grpSp>
        <p:nvGrpSpPr>
          <p:cNvPr id="151" name="Group 12"/>
          <p:cNvGrpSpPr/>
          <p:nvPr/>
        </p:nvGrpSpPr>
        <p:grpSpPr bwMode="auto">
          <a:xfrm>
            <a:off x="6491271" y="3327553"/>
            <a:ext cx="2111619" cy="741088"/>
            <a:chOff x="2304" y="2880"/>
            <a:chExt cx="3102" cy="774"/>
          </a:xfrm>
        </p:grpSpPr>
        <p:sp>
          <p:nvSpPr>
            <p:cNvPr id="152" name="AutoShape 13"/>
            <p:cNvSpPr>
              <a:spLocks noChangeArrowheads="1"/>
            </p:cNvSpPr>
            <p:nvPr/>
          </p:nvSpPr>
          <p:spPr bwMode="gray">
            <a:xfrm>
              <a:off x="2334" y="2880"/>
              <a:ext cx="3072" cy="774"/>
            </a:xfrm>
            <a:prstGeom prst="roundRect">
              <a:avLst>
                <a:gd name="adj" fmla="val 10889"/>
              </a:avLst>
            </a:prstGeom>
            <a:gradFill rotWithShape="1">
              <a:gsLst>
                <a:gs pos="0">
                  <a:schemeClr val="accent2"/>
                </a:gs>
                <a:gs pos="100000">
                  <a:schemeClr val="accent2">
                    <a:gamma/>
                    <a:tint val="21176"/>
                    <a:invGamma/>
                  </a:schemeClr>
                </a:gs>
              </a:gsLst>
              <a:lin ang="0" scaled="1"/>
            </a:gradFill>
            <a:ln w="38100">
              <a:noFill/>
              <a:round/>
            </a:ln>
            <a:effectLst/>
          </p:spPr>
          <p:txBody>
            <a:bodyPr wrap="none" anchor="ctr"/>
            <a:lstStyle/>
            <a:p>
              <a:pPr algn="ctr" eaLnBrk="0" hangingPunct="0">
                <a:defRPr/>
              </a:pPr>
              <a:endParaRPr lang="zh-CN" altLang="en-US" sz="1200" b="1">
                <a:latin typeface="微软雅黑" panose="020B0503020204020204" charset="-122"/>
                <a:ea typeface="微软雅黑" panose="020B0503020204020204" charset="-122"/>
              </a:endParaRPr>
            </a:p>
          </p:txBody>
        </p:sp>
        <p:sp>
          <p:nvSpPr>
            <p:cNvPr id="153" name="AutoShape 14"/>
            <p:cNvSpPr>
              <a:spLocks noChangeArrowheads="1"/>
            </p:cNvSpPr>
            <p:nvPr/>
          </p:nvSpPr>
          <p:spPr bwMode="gray">
            <a:xfrm>
              <a:off x="2304" y="3168"/>
              <a:ext cx="336" cy="240"/>
            </a:xfrm>
            <a:prstGeom prst="rightArrow">
              <a:avLst>
                <a:gd name="adj1" fmla="val 50000"/>
                <a:gd name="adj2" fmla="val 58333"/>
              </a:avLst>
            </a:prstGeom>
            <a:solidFill>
              <a:schemeClr val="bg1"/>
            </a:solidFill>
            <a:ln w="9525">
              <a:noFill/>
              <a:miter lim="800000"/>
            </a:ln>
          </p:spPr>
          <p:txBody>
            <a:bodyPr wrap="none" anchor="ctr"/>
            <a:lstStyle/>
            <a:p>
              <a:pPr algn="ctr" eaLnBrk="0" hangingPunct="0"/>
              <a:endParaRPr lang="zh-CN" altLang="en-US" sz="1200" b="1">
                <a:latin typeface="微软雅黑" panose="020B0503020204020204" charset="-122"/>
                <a:ea typeface="微软雅黑" panose="020B0503020204020204" charset="-122"/>
              </a:endParaRPr>
            </a:p>
          </p:txBody>
        </p:sp>
      </p:grpSp>
      <p:sp>
        <p:nvSpPr>
          <p:cNvPr id="154" name="Text Box 15"/>
          <p:cNvSpPr txBox="1">
            <a:spLocks noChangeArrowheads="1"/>
          </p:cNvSpPr>
          <p:nvPr/>
        </p:nvSpPr>
        <p:spPr bwMode="gray">
          <a:xfrm>
            <a:off x="6668626" y="3486062"/>
            <a:ext cx="1881365" cy="461665"/>
          </a:xfrm>
          <a:prstGeom prst="rect">
            <a:avLst/>
          </a:prstGeom>
          <a:noFill/>
          <a:ln w="9525" algn="ctr">
            <a:noFill/>
            <a:miter lim="800000"/>
          </a:ln>
        </p:spPr>
        <p:txBody>
          <a:bodyPr wrap="square">
            <a:spAutoFit/>
          </a:bodyPr>
          <a:lstStyle/>
          <a:p>
            <a:pPr algn="ctr" eaLnBrk="0" hangingPunct="0"/>
            <a:r>
              <a:rPr lang="en-US" altLang="zh-CN" sz="1200" b="1" dirty="0" smtClean="0">
                <a:solidFill>
                  <a:srgbClr val="000000"/>
                </a:solidFill>
                <a:latin typeface="微软雅黑" panose="020B0503020204020204" charset="-122"/>
                <a:ea typeface="微软雅黑" panose="020B0503020204020204" charset="-122"/>
              </a:rPr>
              <a:t>Microwave Photonics and Photonic IC</a:t>
            </a:r>
            <a:endParaRPr lang="en-US" altLang="zh-CN" sz="1200" b="1" dirty="0">
              <a:solidFill>
                <a:srgbClr val="000000"/>
              </a:solidFill>
              <a:latin typeface="微软雅黑" panose="020B0503020204020204" charset="-122"/>
              <a:ea typeface="微软雅黑" panose="020B0503020204020204" charset="-122"/>
            </a:endParaRPr>
          </a:p>
        </p:txBody>
      </p:sp>
      <p:sp>
        <p:nvSpPr>
          <p:cNvPr id="155" name="Text Box 16"/>
          <p:cNvSpPr txBox="1">
            <a:spLocks noChangeArrowheads="1"/>
          </p:cNvSpPr>
          <p:nvPr/>
        </p:nvSpPr>
        <p:spPr bwMode="gray">
          <a:xfrm>
            <a:off x="6610511" y="2505193"/>
            <a:ext cx="1951002" cy="461665"/>
          </a:xfrm>
          <a:prstGeom prst="rect">
            <a:avLst/>
          </a:prstGeom>
          <a:noFill/>
          <a:ln w="9525" algn="ctr">
            <a:noFill/>
            <a:miter lim="800000"/>
          </a:ln>
        </p:spPr>
        <p:txBody>
          <a:bodyPr wrap="square">
            <a:spAutoFit/>
          </a:bodyPr>
          <a:lstStyle/>
          <a:p>
            <a:pPr algn="ctr" eaLnBrk="0" hangingPunct="0"/>
            <a:r>
              <a:rPr lang="en-US" altLang="zh-CN" sz="1200" b="1" dirty="0" smtClean="0">
                <a:solidFill>
                  <a:srgbClr val="000000"/>
                </a:solidFill>
                <a:latin typeface="微软雅黑" panose="020B0503020204020204" charset="-122"/>
                <a:ea typeface="微软雅黑" panose="020B0503020204020204" charset="-122"/>
              </a:rPr>
              <a:t>Optical Computing and Photonic AI</a:t>
            </a:r>
            <a:endParaRPr lang="en-US" altLang="zh-CN" sz="1200" b="1" dirty="0">
              <a:solidFill>
                <a:srgbClr val="000000"/>
              </a:solidFill>
              <a:latin typeface="微软雅黑" panose="020B0503020204020204" charset="-122"/>
              <a:ea typeface="微软雅黑" panose="020B0503020204020204" charset="-122"/>
            </a:endParaRPr>
          </a:p>
        </p:txBody>
      </p:sp>
      <p:sp>
        <p:nvSpPr>
          <p:cNvPr id="156" name="Text Box 17"/>
          <p:cNvSpPr txBox="1">
            <a:spLocks noChangeArrowheads="1"/>
          </p:cNvSpPr>
          <p:nvPr/>
        </p:nvSpPr>
        <p:spPr bwMode="gray">
          <a:xfrm>
            <a:off x="6678972" y="1543714"/>
            <a:ext cx="1888272" cy="461665"/>
          </a:xfrm>
          <a:prstGeom prst="rect">
            <a:avLst/>
          </a:prstGeom>
          <a:noFill/>
          <a:ln w="9525" algn="ctr">
            <a:noFill/>
            <a:miter lim="800000"/>
          </a:ln>
        </p:spPr>
        <p:txBody>
          <a:bodyPr wrap="square">
            <a:spAutoFit/>
          </a:bodyPr>
          <a:lstStyle/>
          <a:p>
            <a:pPr algn="ctr" eaLnBrk="0" hangingPunct="0"/>
            <a:r>
              <a:rPr lang="en-US" altLang="zh-CN" sz="1200" b="1" dirty="0" smtClean="0">
                <a:solidFill>
                  <a:srgbClr val="000000"/>
                </a:solidFill>
                <a:latin typeface="微软雅黑" panose="020B0503020204020204" charset="-122"/>
                <a:ea typeface="微软雅黑" panose="020B0503020204020204" charset="-122"/>
              </a:rPr>
              <a:t>Photonic Information Processing</a:t>
            </a:r>
            <a:endParaRPr lang="en-US" altLang="zh-CN" sz="1200" b="1" dirty="0">
              <a:solidFill>
                <a:srgbClr val="000000"/>
              </a:solidFill>
              <a:latin typeface="微软雅黑" panose="020B0503020204020204" charset="-122"/>
              <a:ea typeface="微软雅黑" panose="020B0503020204020204" charset="-122"/>
            </a:endParaRPr>
          </a:p>
        </p:txBody>
      </p:sp>
      <p:pic>
        <p:nvPicPr>
          <p:cNvPr id="2" name="1">
            <a:hlinkClick r:id="" action="ppaction://media"/>
          </p:cNvPr>
          <p:cNvPicPr/>
          <p:nvPr>
            <a:audioFile r:link="rId1"/>
            <p:extLst>
              <p:ext uri="{DAA4B4D4-6D71-4841-9C94-3DE7FCFB9230}">
                <p14:media xmlns:p14="http://schemas.microsoft.com/office/powerpoint/2010/main" r:embed="rId2"/>
              </p:ext>
            </p:extLst>
          </p:nvPr>
        </p:nvPicPr>
        <p:blipFill>
          <a:blip r:embed="rId3"/>
          <a:stretch>
            <a:fillRect/>
          </a:stretch>
        </p:blipFill>
        <p:spPr>
          <a:xfrm>
            <a:off x="7402195" y="30734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429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itle 5"/>
          <p:cNvSpPr>
            <a:spLocks noGrp="1"/>
          </p:cNvSpPr>
          <p:nvPr>
            <p:ph type="title"/>
          </p:nvPr>
        </p:nvSpPr>
        <p:spPr>
          <a:xfrm>
            <a:off x="336550" y="411163"/>
            <a:ext cx="8513763" cy="410770"/>
          </a:xfrm>
        </p:spPr>
        <p:txBody>
          <a:bodyPr/>
          <a:lstStyle/>
          <a:p>
            <a:r>
              <a:rPr lang="en-US" altLang="zh-CN" b="1" dirty="0">
                <a:solidFill>
                  <a:srgbClr val="005BAA"/>
                </a:solidFill>
              </a:rPr>
              <a:t>Grand Era, Grand Trend and Grand Background</a:t>
            </a:r>
            <a:endParaRPr lang="en-US" b="1" dirty="0" smtClean="0">
              <a:solidFill>
                <a:srgbClr val="005BAA"/>
              </a:solidFill>
            </a:endParaRPr>
          </a:p>
        </p:txBody>
      </p:sp>
      <p:sp>
        <p:nvSpPr>
          <p:cNvPr id="17" name="矩形 16"/>
          <p:cNvSpPr/>
          <p:nvPr/>
        </p:nvSpPr>
        <p:spPr>
          <a:xfrm>
            <a:off x="486516" y="3990422"/>
            <a:ext cx="8083304" cy="738664"/>
          </a:xfrm>
          <a:prstGeom prst="rect">
            <a:avLst/>
          </a:prstGeom>
        </p:spPr>
        <p:txBody>
          <a:bodyPr wrap="square">
            <a:spAutoFit/>
          </a:bodyPr>
          <a:lstStyle/>
          <a:p>
            <a:pPr algn="just"/>
            <a:r>
              <a:rPr lang="en-US" altLang="zh-CN" sz="1400" b="1" dirty="0">
                <a:solidFill>
                  <a:srgbClr val="FF0000"/>
                </a:solidFill>
                <a:latin typeface="微软雅黑" panose="020B0503020204020204" charset="-122"/>
                <a:ea typeface="微软雅黑" panose="020B0503020204020204" charset="-122"/>
              </a:rPr>
              <a:t>In the era of </a:t>
            </a:r>
            <a:r>
              <a:rPr lang="en-US" altLang="zh-CN" sz="1400" b="1" dirty="0" smtClean="0">
                <a:solidFill>
                  <a:srgbClr val="FF0000"/>
                </a:solidFill>
                <a:latin typeface="微软雅黑" panose="020B0503020204020204" charset="-122"/>
                <a:ea typeface="微软雅黑" panose="020B0503020204020204" charset="-122"/>
              </a:rPr>
              <a:t>photonic </a:t>
            </a:r>
            <a:r>
              <a:rPr lang="en-US" altLang="zh-CN" sz="1400" b="1" dirty="0">
                <a:solidFill>
                  <a:srgbClr val="FF0000"/>
                </a:solidFill>
                <a:latin typeface="微软雅黑" panose="020B0503020204020204" charset="-122"/>
                <a:ea typeface="微软雅黑" panose="020B0503020204020204" charset="-122"/>
              </a:rPr>
              <a:t>information, the trend of the end of Moore's Law and </a:t>
            </a:r>
            <a:r>
              <a:rPr lang="en-US" altLang="zh-CN" sz="1400" b="1" dirty="0" smtClean="0">
                <a:solidFill>
                  <a:srgbClr val="FF0000"/>
                </a:solidFill>
                <a:latin typeface="微软雅黑" panose="020B0503020204020204" charset="-122"/>
                <a:ea typeface="微软雅黑" panose="020B0503020204020204" charset="-122"/>
              </a:rPr>
              <a:t>the </a:t>
            </a:r>
            <a:r>
              <a:rPr lang="en-US" altLang="zh-CN" sz="1400" b="1" dirty="0">
                <a:solidFill>
                  <a:srgbClr val="FF0000"/>
                </a:solidFill>
                <a:latin typeface="微软雅黑" panose="020B0503020204020204" charset="-122"/>
                <a:ea typeface="微软雅黑" panose="020B0503020204020204" charset="-122"/>
              </a:rPr>
              <a:t>background of 6G full-spectrum mobile communication, the entire signal processing chain of wireless communication is gradually migrating to the </a:t>
            </a:r>
            <a:r>
              <a:rPr lang="en-US" altLang="zh-CN" sz="1400" b="1" dirty="0" smtClean="0">
                <a:solidFill>
                  <a:srgbClr val="FF0000"/>
                </a:solidFill>
                <a:latin typeface="微软雅黑" panose="020B0503020204020204" charset="-122"/>
                <a:ea typeface="微软雅黑" panose="020B0503020204020204" charset="-122"/>
              </a:rPr>
              <a:t>photonic </a:t>
            </a:r>
            <a:r>
              <a:rPr lang="en-US" altLang="zh-CN" sz="1400" b="1" dirty="0">
                <a:solidFill>
                  <a:srgbClr val="FF0000"/>
                </a:solidFill>
                <a:latin typeface="微软雅黑" panose="020B0503020204020204" charset="-122"/>
                <a:ea typeface="微软雅黑" panose="020B0503020204020204" charset="-122"/>
              </a:rPr>
              <a:t>domain.</a:t>
            </a:r>
            <a:endParaRPr lang="zh-CN" altLang="en-US" sz="1400" b="1" dirty="0">
              <a:solidFill>
                <a:srgbClr val="FF0000"/>
              </a:solidFill>
              <a:latin typeface="微软雅黑" panose="020B0503020204020204" charset="-122"/>
              <a:ea typeface="微软雅黑" panose="020B0503020204020204" charset="-122"/>
            </a:endParaRPr>
          </a:p>
        </p:txBody>
      </p:sp>
      <p:pic>
        <p:nvPicPr>
          <p:cNvPr id="2" name="图片 1"/>
          <p:cNvPicPr>
            <a:picLocks noChangeAspect="1"/>
          </p:cNvPicPr>
          <p:nvPr/>
        </p:nvPicPr>
        <p:blipFill>
          <a:blip r:embed="rId1"/>
          <a:stretch>
            <a:fillRect/>
          </a:stretch>
        </p:blipFill>
        <p:spPr>
          <a:xfrm>
            <a:off x="575229" y="1004887"/>
            <a:ext cx="7994591" cy="2850169"/>
          </a:xfrm>
          <a:prstGeom prst="rect">
            <a:avLst/>
          </a:prstGeom>
        </p:spPr>
      </p:pic>
      <p:pic>
        <p:nvPicPr>
          <p:cNvPr id="3" name="2">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447280" y="20320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168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21044"/>
          </a:xfrm>
        </p:spPr>
        <p:txBody>
          <a:bodyPr/>
          <a:lstStyle/>
          <a:p>
            <a:r>
              <a:rPr lang="en-US" altLang="zh-CN" b="1" dirty="0">
                <a:solidFill>
                  <a:srgbClr val="005BAA"/>
                </a:solidFill>
              </a:rPr>
              <a:t>Grand Era, Grand Trend and Grand Background</a:t>
            </a:r>
            <a:endParaRPr lang="en-US" b="1" dirty="0" smtClean="0">
              <a:solidFill>
                <a:srgbClr val="005BAA"/>
              </a:solidFill>
              <a:sym typeface="+mn-ea"/>
            </a:endParaRPr>
          </a:p>
        </p:txBody>
      </p:sp>
      <p:pic>
        <p:nvPicPr>
          <p:cNvPr id="4" name="图片 3"/>
          <p:cNvPicPr>
            <a:picLocks noChangeAspect="1"/>
          </p:cNvPicPr>
          <p:nvPr/>
        </p:nvPicPr>
        <p:blipFill>
          <a:blip r:embed="rId1"/>
          <a:stretch>
            <a:fillRect/>
          </a:stretch>
        </p:blipFill>
        <p:spPr>
          <a:xfrm>
            <a:off x="643898" y="1126374"/>
            <a:ext cx="3537684" cy="2048429"/>
          </a:xfrm>
          <a:prstGeom prst="rect">
            <a:avLst/>
          </a:prstGeom>
        </p:spPr>
      </p:pic>
      <p:pic>
        <p:nvPicPr>
          <p:cNvPr id="2" name="图片 1"/>
          <p:cNvPicPr>
            <a:picLocks noChangeAspect="1"/>
          </p:cNvPicPr>
          <p:nvPr/>
        </p:nvPicPr>
        <p:blipFill>
          <a:blip r:embed="rId2"/>
          <a:stretch>
            <a:fillRect/>
          </a:stretch>
        </p:blipFill>
        <p:spPr>
          <a:xfrm>
            <a:off x="4654665" y="2645585"/>
            <a:ext cx="3718771" cy="1856343"/>
          </a:xfrm>
          <a:prstGeom prst="rect">
            <a:avLst/>
          </a:prstGeom>
        </p:spPr>
      </p:pic>
      <p:sp>
        <p:nvSpPr>
          <p:cNvPr id="5" name="矩形 4"/>
          <p:cNvSpPr/>
          <p:nvPr/>
        </p:nvSpPr>
        <p:spPr>
          <a:xfrm>
            <a:off x="643898" y="3414348"/>
            <a:ext cx="3650698" cy="1169551"/>
          </a:xfrm>
          <a:prstGeom prst="rect">
            <a:avLst/>
          </a:prstGeom>
        </p:spPr>
        <p:txBody>
          <a:bodyPr wrap="square">
            <a:spAutoFit/>
          </a:bodyP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6G ultra-large bandwidth (</a:t>
            </a:r>
            <a:r>
              <a:rPr lang="en-US" altLang="zh-CN" sz="1400" b="1" dirty="0" smtClean="0">
                <a:solidFill>
                  <a:srgbClr val="FF0000"/>
                </a:solidFill>
                <a:latin typeface="微软雅黑" panose="020B0503020204020204" charset="-122"/>
                <a:ea typeface="微软雅黑" panose="020B0503020204020204" charset="-122"/>
                <a:cs typeface="Times New Roman" panose="02020603050405020304" pitchFamily="18" charset="0"/>
              </a:rPr>
              <a:t>full-spectrum </a:t>
            </a:r>
            <a:r>
              <a:rPr lang="en-US" altLang="zh-CN" sz="1400" b="1" dirty="0">
                <a:solidFill>
                  <a:srgbClr val="FF0000"/>
                </a:solidFill>
                <a:latin typeface="微软雅黑" panose="020B0503020204020204" charset="-122"/>
                <a:ea typeface="微软雅黑" panose="020B0503020204020204" charset="-122"/>
                <a:cs typeface="Times New Roman" panose="02020603050405020304" pitchFamily="18" charset="0"/>
              </a:rPr>
              <a:t>wireless communication) signal processing will consume more processing resources and more energy consumption in the electrical domain.</a:t>
            </a:r>
            <a:endParaRPr lang="zh-CN" altLang="en-US" sz="1400" b="1" dirty="0">
              <a:solidFill>
                <a:srgbClr val="FF0000"/>
              </a:solidFill>
              <a:latin typeface="微软雅黑" panose="020B0503020204020204" charset="-122"/>
              <a:ea typeface="微软雅黑" panose="020B0503020204020204" charset="-122"/>
            </a:endParaRPr>
          </a:p>
        </p:txBody>
      </p:sp>
      <p:sp>
        <p:nvSpPr>
          <p:cNvPr id="6" name="矩形 5"/>
          <p:cNvSpPr/>
          <p:nvPr/>
        </p:nvSpPr>
        <p:spPr>
          <a:xfrm>
            <a:off x="4541652" y="1032111"/>
            <a:ext cx="3924252" cy="1384995"/>
          </a:xfrm>
          <a:prstGeom prst="rect">
            <a:avLst/>
          </a:prstGeom>
        </p:spPr>
        <p:txBody>
          <a:bodyPr wrap="square">
            <a:spAutoFit/>
          </a:bodyPr>
          <a:lstStyle>
            <a:defPPr>
              <a:defRPr lang="zh-CN"/>
            </a:defPPr>
            <a:lvl1pPr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defTabSz="457200"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just"/>
            <a:r>
              <a:rPr lang="en-US" altLang="zh-CN" sz="1400" b="1" dirty="0">
                <a:solidFill>
                  <a:srgbClr val="FF0000"/>
                </a:solidFill>
                <a:latin typeface="微软雅黑" panose="020B0503020204020204" charset="-122"/>
                <a:ea typeface="微软雅黑" panose="020B0503020204020204" charset="-122"/>
              </a:rPr>
              <a:t>The 6G </a:t>
            </a:r>
            <a:r>
              <a:rPr lang="en-US" altLang="zh-CN" sz="1400" b="1" dirty="0" smtClean="0">
                <a:solidFill>
                  <a:srgbClr val="FF0000"/>
                </a:solidFill>
                <a:latin typeface="微软雅黑" panose="020B0503020204020204" charset="-122"/>
                <a:ea typeface="微软雅黑" panose="020B0503020204020204" charset="-122"/>
              </a:rPr>
              <a:t>hyper-scale </a:t>
            </a:r>
            <a:r>
              <a:rPr lang="en-US" altLang="zh-CN" sz="1400" b="1" dirty="0">
                <a:solidFill>
                  <a:srgbClr val="FF0000"/>
                </a:solidFill>
                <a:latin typeface="微软雅黑" panose="020B0503020204020204" charset="-122"/>
                <a:ea typeface="微软雅黑" panose="020B0503020204020204" charset="-122"/>
              </a:rPr>
              <a:t>antenna will increase the wireless channel data by hundreds or thousands of times, and thus the electrical domain processing resources will increase by hundreds or thousands of </a:t>
            </a:r>
            <a:r>
              <a:rPr lang="en-US" altLang="zh-CN" sz="1400" b="1" dirty="0" smtClean="0">
                <a:solidFill>
                  <a:srgbClr val="FF0000"/>
                </a:solidFill>
                <a:latin typeface="微软雅黑" panose="020B0503020204020204" charset="-122"/>
                <a:ea typeface="微软雅黑" panose="020B0503020204020204" charset="-122"/>
              </a:rPr>
              <a:t>times, resulting in sever SWaP challenge.</a:t>
            </a:r>
            <a:endParaRPr lang="zh-CN" altLang="en-US" sz="1400" b="1" dirty="0">
              <a:solidFill>
                <a:srgbClr val="FF0000"/>
              </a:solidFill>
              <a:latin typeface="微软雅黑" panose="020B0503020204020204" charset="-122"/>
              <a:ea typeface="微软雅黑" panose="020B0503020204020204" charset="-122"/>
            </a:endParaRPr>
          </a:p>
        </p:txBody>
      </p:sp>
      <p:pic>
        <p:nvPicPr>
          <p:cNvPr id="3" name="3">
            <a:hlinkClick r:id="" action="ppaction://media"/>
          </p:cNvPr>
          <p:cNvPicPr/>
          <p:nvPr>
            <a:audioFile r:link="rId3"/>
            <p:extLst>
              <p:ext uri="{DAA4B4D4-6D71-4841-9C94-3DE7FCFB9230}">
                <p14:media xmlns:p14="http://schemas.microsoft.com/office/powerpoint/2010/main" r:embed="rId4"/>
              </p:ext>
            </p:extLst>
          </p:nvPr>
        </p:nvPicPr>
        <p:blipFill>
          <a:blip r:embed="rId5"/>
          <a:stretch>
            <a:fillRect/>
          </a:stretch>
        </p:blipFill>
        <p:spPr>
          <a:xfrm>
            <a:off x="7477125" y="15875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9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2"/>
          <p:cNvSpPr>
            <a:spLocks noGrp="1"/>
          </p:cNvSpPr>
          <p:nvPr>
            <p:ph type="title"/>
          </p:nvPr>
        </p:nvSpPr>
        <p:spPr>
          <a:xfrm>
            <a:off x="336550" y="411163"/>
            <a:ext cx="8513763" cy="441592"/>
          </a:xfrm>
        </p:spPr>
        <p:txBody>
          <a:bodyPr/>
          <a:lstStyle/>
          <a:p>
            <a:r>
              <a:rPr lang="en-US" altLang="zh-CN" b="1">
                <a:solidFill>
                  <a:srgbClr val="005BAA"/>
                </a:solidFill>
              </a:rPr>
              <a:t>Grand Era, Grand Trend and Grand Background</a:t>
            </a:r>
            <a:endParaRPr lang="en-US" b="1" dirty="0" smtClean="0">
              <a:solidFill>
                <a:srgbClr val="005BAA"/>
              </a:solidFill>
            </a:endParaRPr>
          </a:p>
        </p:txBody>
      </p:sp>
      <p:sp>
        <p:nvSpPr>
          <p:cNvPr id="16" name="矩形 15"/>
          <p:cNvSpPr/>
          <p:nvPr/>
        </p:nvSpPr>
        <p:spPr>
          <a:xfrm>
            <a:off x="324586" y="1069925"/>
            <a:ext cx="3867269" cy="3415030"/>
          </a:xfrm>
          <a:prstGeom prst="rect">
            <a:avLst/>
          </a:prstGeom>
        </p:spPr>
        <p:txBody>
          <a:bodyPr wrap="square">
            <a:spAutoFit/>
          </a:bodyPr>
          <a:lstStyle/>
          <a:p>
            <a:pPr algn="just">
              <a:lnSpc>
                <a:spcPct val="150000"/>
              </a:lnSpc>
            </a:pPr>
            <a:r>
              <a:rPr lang="en-US" altLang="zh-CN" sz="1200" dirty="0">
                <a:latin typeface="微软雅黑" panose="020B0503020204020204" charset="-122"/>
                <a:ea typeface="微软雅黑" panose="020B0503020204020204" charset="-122"/>
              </a:rPr>
              <a:t>The European Union is jointly developing a new </a:t>
            </a:r>
            <a:r>
              <a:rPr lang="en-US" altLang="zh-CN" sz="1200" dirty="0" smtClean="0">
                <a:latin typeface="微软雅黑" panose="020B0503020204020204" charset="-122"/>
                <a:ea typeface="微软雅黑" panose="020B0503020204020204" charset="-122"/>
              </a:rPr>
              <a:t>all-photonic </a:t>
            </a:r>
            <a:r>
              <a:rPr lang="en-US" altLang="zh-CN" sz="1200" dirty="0">
                <a:latin typeface="微软雅黑" panose="020B0503020204020204" charset="-122"/>
                <a:ea typeface="微软雅黑" panose="020B0503020204020204" charset="-122"/>
              </a:rPr>
              <a:t>28GHz millimeter wave mMIMO transceiver, and launched the first version at the end of 2018. Companies and research institutes participating in the R &amp; D program include LioniX, Solmates, SATRAX, Linkra, Fraunhofer HHI and NTU's ICCS. The chip uses a heterogeneous integration process, through the heterogeneous integration of PolyBoard and TriPleX platforms, combining the advantages of the two platforms, to provide personalized solutions for future wireless communication needs.</a:t>
            </a:r>
            <a:endParaRPr lang="zh-CN" altLang="en-US" sz="1200" dirty="0">
              <a:latin typeface="微软雅黑" panose="020B0503020204020204" charset="-122"/>
              <a:ea typeface="微软雅黑" panose="020B0503020204020204" charset="-122"/>
            </a:endParaRPr>
          </a:p>
        </p:txBody>
      </p:sp>
      <p:pic>
        <p:nvPicPr>
          <p:cNvPr id="17" name="Picture 3" descr="HMALET_system_concept"/>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376791" y="1232901"/>
            <a:ext cx="4328456" cy="31027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4">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4950460" y="85280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276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2"/>
          <p:cNvSpPr>
            <a:spLocks noGrp="1"/>
          </p:cNvSpPr>
          <p:nvPr>
            <p:ph type="title"/>
          </p:nvPr>
        </p:nvSpPr>
        <p:spPr>
          <a:xfrm>
            <a:off x="336550" y="411163"/>
            <a:ext cx="8513763" cy="441592"/>
          </a:xfrm>
        </p:spPr>
        <p:txBody>
          <a:bodyPr/>
          <a:lstStyle/>
          <a:p>
            <a:r>
              <a:rPr lang="en-US" altLang="zh-CN" b="1" dirty="0">
                <a:solidFill>
                  <a:srgbClr val="005BAA"/>
                </a:solidFill>
              </a:rPr>
              <a:t>Grand Era, Grand Trend and Grand Background</a:t>
            </a:r>
            <a:endParaRPr lang="en-US" b="1" dirty="0" smtClean="0">
              <a:solidFill>
                <a:srgbClr val="005BAA"/>
              </a:solidFill>
            </a:endParaRPr>
          </a:p>
        </p:txBody>
      </p:sp>
      <p:sp>
        <p:nvSpPr>
          <p:cNvPr id="16" name="矩形 15"/>
          <p:cNvSpPr/>
          <p:nvPr/>
        </p:nvSpPr>
        <p:spPr>
          <a:xfrm>
            <a:off x="304039" y="1080199"/>
            <a:ext cx="3887817" cy="3416320"/>
          </a:xfrm>
          <a:prstGeom prst="rect">
            <a:avLst/>
          </a:prstGeom>
        </p:spPr>
        <p:txBody>
          <a:bodyPr wrap="square">
            <a:spAutoFit/>
          </a:bodyPr>
          <a:lstStyle/>
          <a:p>
            <a:pPr algn="just">
              <a:lnSpc>
                <a:spcPct val="150000"/>
              </a:lnSpc>
            </a:pPr>
            <a:r>
              <a:rPr lang="en-US" altLang="zh-CN" sz="1200" dirty="0">
                <a:latin typeface="微软雅黑" panose="020B0503020204020204" charset="-122"/>
                <a:ea typeface="微软雅黑" panose="020B0503020204020204" charset="-122"/>
              </a:rPr>
              <a:t>In October </a:t>
            </a:r>
            <a:r>
              <a:rPr lang="en-US" altLang="zh-CN" sz="1200" dirty="0" smtClean="0">
                <a:latin typeface="微软雅黑" panose="020B0503020204020204" charset="-122"/>
                <a:ea typeface="微软雅黑" panose="020B0503020204020204" charset="-122"/>
              </a:rPr>
              <a:t>2019, NTT, </a:t>
            </a:r>
            <a:r>
              <a:rPr lang="en-US" altLang="zh-CN" sz="1200" dirty="0">
                <a:latin typeface="微软雅黑" panose="020B0503020204020204" charset="-122"/>
                <a:ea typeface="微软雅黑" panose="020B0503020204020204" charset="-122"/>
              </a:rPr>
              <a:t>Intel </a:t>
            </a:r>
            <a:r>
              <a:rPr lang="en-US" altLang="zh-CN" sz="1200" dirty="0" smtClean="0">
                <a:latin typeface="微软雅黑" panose="020B0503020204020204" charset="-122"/>
                <a:ea typeface="微软雅黑" panose="020B0503020204020204" charset="-122"/>
              </a:rPr>
              <a:t>and SONY jointly </a:t>
            </a:r>
            <a:r>
              <a:rPr lang="en-US" altLang="zh-CN" sz="1200" dirty="0">
                <a:latin typeface="微软雅黑" panose="020B0503020204020204" charset="-122"/>
                <a:ea typeface="微软雅黑" panose="020B0503020204020204" charset="-122"/>
              </a:rPr>
              <a:t>launched a global forum on innovative optical and wireless network </a:t>
            </a:r>
            <a:r>
              <a:rPr lang="en-US" altLang="zh-CN" sz="1200" b="1" dirty="0">
                <a:latin typeface="微软雅黑" panose="020B0503020204020204" charset="-122"/>
                <a:ea typeface="微软雅黑" panose="020B0503020204020204" charset="-122"/>
              </a:rPr>
              <a:t>(IOWN) </a:t>
            </a:r>
            <a:r>
              <a:rPr lang="en-US" altLang="zh-CN" sz="1200" dirty="0" smtClean="0">
                <a:latin typeface="微软雅黑" panose="020B0503020204020204" charset="-122"/>
                <a:ea typeface="微软雅黑" panose="020B0503020204020204" charset="-122"/>
              </a:rPr>
              <a:t>for 6G</a:t>
            </a:r>
            <a:r>
              <a:rPr lang="en-US" altLang="zh-CN" sz="1200" dirty="0">
                <a:latin typeface="微软雅黑" panose="020B0503020204020204" charset="-122"/>
                <a:ea typeface="微软雅黑" panose="020B0503020204020204" charset="-122"/>
              </a:rPr>
              <a:t>. The organization will develop technologies, frameworks, specifications and reference designs for an all-photonic infrastructure </a:t>
            </a:r>
            <a:r>
              <a:rPr lang="en-US" altLang="zh-CN" sz="1200" dirty="0" smtClean="0">
                <a:latin typeface="微软雅黑" panose="020B0503020204020204" charset="-122"/>
                <a:ea typeface="微软雅黑" panose="020B0503020204020204" charset="-122"/>
              </a:rPr>
              <a:t>for future communications, </a:t>
            </a:r>
            <a:r>
              <a:rPr lang="en-US" altLang="zh-CN" sz="1200" dirty="0">
                <a:latin typeface="微软雅黑" panose="020B0503020204020204" charset="-122"/>
                <a:ea typeface="微软雅黑" panose="020B0503020204020204" charset="-122"/>
              </a:rPr>
              <a:t>including photonic processors, photonic network equipment, and end-to-end architectures that take advantage of advanced optoelectronic </a:t>
            </a:r>
            <a:r>
              <a:rPr lang="en-US" altLang="zh-CN" sz="1200" dirty="0" smtClean="0">
                <a:latin typeface="微软雅黑" panose="020B0503020204020204" charset="-122"/>
                <a:ea typeface="微软雅黑" panose="020B0503020204020204" charset="-122"/>
              </a:rPr>
              <a:t>converged </a:t>
            </a:r>
            <a:r>
              <a:rPr lang="en-US" altLang="zh-CN" sz="1200" dirty="0">
                <a:latin typeface="微软雅黑" panose="020B0503020204020204" charset="-122"/>
                <a:ea typeface="微软雅黑" panose="020B0503020204020204" charset="-122"/>
              </a:rPr>
              <a:t>technologies. The goal is to increase the network's energy consumption, latency and transmission performance by a factor of 100 in the future.</a:t>
            </a:r>
            <a:endParaRPr lang="zh-CN" altLang="en-US" sz="1200" dirty="0">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284325" y="1172665"/>
            <a:ext cx="4679002" cy="3267075"/>
          </a:xfrm>
          <a:prstGeom prst="rect">
            <a:avLst/>
          </a:prstGeom>
        </p:spPr>
      </p:pic>
      <p:pic>
        <p:nvPicPr>
          <p:cNvPr id="2" name="5">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461885" y="32258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39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80739"/>
          </a:xfrm>
        </p:spPr>
        <p:txBody>
          <a:bodyPr/>
          <a:lstStyle/>
          <a:p>
            <a:r>
              <a:rPr lang="en-US" altLang="zh-CN" b="1" dirty="0">
                <a:solidFill>
                  <a:srgbClr val="005BAA"/>
                </a:solidFill>
              </a:rPr>
              <a:t>Grand Era, Grand Trend and Grand Background</a:t>
            </a:r>
            <a:endParaRPr b="1" dirty="0">
              <a:sym typeface="+mn-ea"/>
            </a:endParaRPr>
          </a:p>
        </p:txBody>
      </p:sp>
      <p:sp>
        <p:nvSpPr>
          <p:cNvPr id="26" name="矩形 25"/>
          <p:cNvSpPr/>
          <p:nvPr/>
        </p:nvSpPr>
        <p:spPr>
          <a:xfrm>
            <a:off x="493160" y="3993461"/>
            <a:ext cx="8060079" cy="707886"/>
          </a:xfrm>
          <a:prstGeom prst="rect">
            <a:avLst/>
          </a:prstGeom>
        </p:spPr>
        <p:txBody>
          <a:bodyPr wrap="square">
            <a:spAutoFit/>
          </a:bodyPr>
          <a:lstStyle/>
          <a:p>
            <a:pPr algn="ctr">
              <a:spcAft>
                <a:spcPts val="0"/>
              </a:spcAft>
            </a:pPr>
            <a:r>
              <a:rPr lang="en-US" altLang="zh-CN" sz="2000" b="1" kern="100" dirty="0">
                <a:solidFill>
                  <a:srgbClr val="FF0000"/>
                </a:solidFill>
                <a:latin typeface="微软雅黑" panose="020B0503020204020204" charset="-122"/>
                <a:ea typeface="微软雅黑" panose="020B0503020204020204" charset="-122"/>
                <a:cs typeface="Times New Roman" panose="02020603050405020304" pitchFamily="18" charset="0"/>
              </a:rPr>
              <a:t>Next generation wireless platform based on microwave </a:t>
            </a:r>
            <a:r>
              <a:rPr lang="en-US" altLang="zh-CN" sz="2000" b="1" kern="100" dirty="0" smtClean="0">
                <a:solidFill>
                  <a:srgbClr val="FF0000"/>
                </a:solidFill>
                <a:latin typeface="微软雅黑" panose="020B0503020204020204" charset="-122"/>
                <a:ea typeface="微软雅黑" panose="020B0503020204020204" charset="-122"/>
                <a:cs typeface="Times New Roman" panose="02020603050405020304" pitchFamily="18" charset="0"/>
              </a:rPr>
              <a:t>photonic </a:t>
            </a:r>
            <a:r>
              <a:rPr lang="en-US" altLang="zh-CN" sz="2000" b="1" kern="100" dirty="0">
                <a:solidFill>
                  <a:srgbClr val="FF0000"/>
                </a:solidFill>
                <a:latin typeface="微软雅黑" panose="020B0503020204020204" charset="-122"/>
                <a:ea typeface="微软雅黑" panose="020B0503020204020204" charset="-122"/>
                <a:cs typeface="Times New Roman" panose="02020603050405020304" pitchFamily="18" charset="0"/>
              </a:rPr>
              <a:t>antenna front-end and SLM optical computing</a:t>
            </a:r>
            <a:endParaRPr lang="zh-CN" altLang="zh-CN" sz="2000" b="1" kern="100"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pic>
        <p:nvPicPr>
          <p:cNvPr id="7" name="图片 6"/>
          <p:cNvPicPr>
            <a:picLocks noChangeAspect="1"/>
          </p:cNvPicPr>
          <p:nvPr/>
        </p:nvPicPr>
        <p:blipFill>
          <a:blip r:embed="rId1"/>
          <a:stretch>
            <a:fillRect/>
          </a:stretch>
        </p:blipFill>
        <p:spPr>
          <a:xfrm>
            <a:off x="990600" y="1050265"/>
            <a:ext cx="7162800" cy="2867025"/>
          </a:xfrm>
          <a:prstGeom prst="rect">
            <a:avLst/>
          </a:prstGeom>
        </p:spPr>
      </p:pic>
      <p:sp>
        <p:nvSpPr>
          <p:cNvPr id="8" name="左右箭头 7"/>
          <p:cNvSpPr/>
          <p:nvPr/>
        </p:nvSpPr>
        <p:spPr>
          <a:xfrm>
            <a:off x="4849404" y="2110698"/>
            <a:ext cx="1397284" cy="49315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zh-CN" altLang="en-US"/>
          </a:p>
        </p:txBody>
      </p:sp>
      <p:pic>
        <p:nvPicPr>
          <p:cNvPr id="2" name="6">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350125" y="624840"/>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99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Title 3"/>
          <p:cNvSpPr>
            <a:spLocks noGrp="1"/>
          </p:cNvSpPr>
          <p:nvPr>
            <p:ph type="title"/>
          </p:nvPr>
        </p:nvSpPr>
        <p:spPr>
          <a:xfrm>
            <a:off x="336550" y="411163"/>
            <a:ext cx="8513763" cy="439442"/>
          </a:xfrm>
        </p:spPr>
        <p:txBody>
          <a:bodyPr/>
          <a:lstStyle/>
          <a:p>
            <a:r>
              <a:rPr lang="en-US" altLang="zh-CN" b="1" dirty="0">
                <a:solidFill>
                  <a:srgbClr val="005BAA"/>
                </a:solidFill>
              </a:rPr>
              <a:t>Grand Era, Grand Trend and Grand Background</a:t>
            </a:r>
            <a:endParaRPr b="1" dirty="0">
              <a:sym typeface="+mn-ea"/>
            </a:endParaRPr>
          </a:p>
        </p:txBody>
      </p:sp>
      <p:sp>
        <p:nvSpPr>
          <p:cNvPr id="5" name="矩形 4"/>
          <p:cNvSpPr/>
          <p:nvPr/>
        </p:nvSpPr>
        <p:spPr>
          <a:xfrm>
            <a:off x="493160" y="3963925"/>
            <a:ext cx="8060079" cy="707886"/>
          </a:xfrm>
          <a:prstGeom prst="rect">
            <a:avLst/>
          </a:prstGeom>
        </p:spPr>
        <p:txBody>
          <a:bodyPr wrap="square">
            <a:spAutoFit/>
          </a:bodyPr>
          <a:lstStyle/>
          <a:p>
            <a:pPr algn="ctr">
              <a:spcAft>
                <a:spcPts val="0"/>
              </a:spcAft>
            </a:pPr>
            <a:r>
              <a:rPr lang="en-US" altLang="zh-CN" sz="2000" b="1" kern="100" dirty="0">
                <a:solidFill>
                  <a:srgbClr val="FF0000"/>
                </a:solidFill>
                <a:latin typeface="微软雅黑" panose="020B0503020204020204" charset="-122"/>
                <a:ea typeface="微软雅黑" panose="020B0503020204020204" charset="-122"/>
                <a:cs typeface="Times New Roman" panose="02020603050405020304" pitchFamily="18" charset="0"/>
              </a:rPr>
              <a:t>Next generation wireless platform based on microwave </a:t>
            </a:r>
            <a:r>
              <a:rPr lang="en-US" altLang="zh-CN" sz="2000" b="1" kern="100" dirty="0" smtClean="0">
                <a:solidFill>
                  <a:srgbClr val="FF0000"/>
                </a:solidFill>
                <a:latin typeface="微软雅黑" panose="020B0503020204020204" charset="-122"/>
                <a:ea typeface="微软雅黑" panose="020B0503020204020204" charset="-122"/>
                <a:cs typeface="Times New Roman" panose="02020603050405020304" pitchFamily="18" charset="0"/>
              </a:rPr>
              <a:t>photonic </a:t>
            </a:r>
            <a:r>
              <a:rPr lang="en-US" altLang="zh-CN" sz="2000" b="1" kern="100" dirty="0">
                <a:solidFill>
                  <a:srgbClr val="FF0000"/>
                </a:solidFill>
                <a:latin typeface="微软雅黑" panose="020B0503020204020204" charset="-122"/>
                <a:ea typeface="微软雅黑" panose="020B0503020204020204" charset="-122"/>
                <a:cs typeface="Times New Roman" panose="02020603050405020304" pitchFamily="18" charset="0"/>
              </a:rPr>
              <a:t>distributed antenna and SHB optical computing</a:t>
            </a:r>
            <a:endParaRPr lang="zh-CN" altLang="zh-CN" sz="2000" b="1" kern="100" dirty="0">
              <a:solidFill>
                <a:srgbClr val="FF0000"/>
              </a:solidFill>
              <a:latin typeface="微软雅黑" panose="020B0503020204020204" charset="-122"/>
              <a:ea typeface="微软雅黑" panose="020B0503020204020204" charset="-122"/>
              <a:cs typeface="Times New Roman" panose="02020603050405020304" pitchFamily="18" charset="0"/>
            </a:endParaRPr>
          </a:p>
        </p:txBody>
      </p:sp>
      <p:sp>
        <p:nvSpPr>
          <p:cNvPr id="6" name="Rounded Rectangle 5"/>
          <p:cNvSpPr>
            <a:spLocks noChangeArrowheads="1"/>
          </p:cNvSpPr>
          <p:nvPr/>
        </p:nvSpPr>
        <p:spPr bwMode="auto">
          <a:xfrm>
            <a:off x="5404207" y="1077130"/>
            <a:ext cx="3167222" cy="2722185"/>
          </a:xfrm>
          <a:prstGeom prst="roundRect">
            <a:avLst>
              <a:gd name="adj" fmla="val 3676"/>
            </a:avLst>
          </a:prstGeom>
          <a:solidFill>
            <a:srgbClr val="FFFFFF"/>
          </a:solidFill>
          <a:ln w="25400" algn="ctr">
            <a:solidFill>
              <a:srgbClr val="0087E2"/>
            </a:solidFill>
            <a:round/>
          </a:ln>
        </p:spPr>
        <p:txBody>
          <a:bodyPr/>
          <a:lstStyle/>
          <a:p>
            <a:pPr marL="271780" indent="-271780" defTabSz="914400" eaLnBrk="0" hangingPunct="0">
              <a:lnSpc>
                <a:spcPct val="125000"/>
              </a:lnSpc>
              <a:spcBef>
                <a:spcPct val="50000"/>
              </a:spcBef>
              <a:buClr>
                <a:srgbClr val="0087E2"/>
              </a:buClr>
              <a:buSzPct val="80000"/>
              <a:buFont typeface="Wingdings" panose="05000000000000000000" pitchFamily="2" charset="2"/>
              <a:buChar char="l"/>
              <a:defRPr/>
            </a:pPr>
            <a:r>
              <a:rPr lang="en-US" altLang="zh-CN" sz="1000" b="1" dirty="0">
                <a:solidFill>
                  <a:schemeClr val="accent6">
                    <a:lumMod val="75000"/>
                  </a:schemeClr>
                </a:solidFill>
                <a:latin typeface="微软雅黑" panose="020B0503020204020204" charset="-122"/>
                <a:ea typeface="微软雅黑" panose="020B0503020204020204" charset="-122"/>
              </a:rPr>
              <a:t>RF spectrum deep learning, identification and analysis;</a:t>
            </a:r>
            <a:endParaRPr lang="en-US" altLang="zh-CN" sz="1000" b="1" dirty="0">
              <a:solidFill>
                <a:schemeClr val="accent6">
                  <a:lumMod val="75000"/>
                </a:schemeClr>
              </a:solidFill>
              <a:latin typeface="微软雅黑" panose="020B0503020204020204" charset="-122"/>
              <a:ea typeface="微软雅黑" panose="020B0503020204020204" charset="-122"/>
            </a:endParaRPr>
          </a:p>
          <a:p>
            <a:pPr marL="271780" indent="-271780" defTabSz="914400" eaLnBrk="0" hangingPunct="0">
              <a:lnSpc>
                <a:spcPct val="125000"/>
              </a:lnSpc>
              <a:spcBef>
                <a:spcPct val="50000"/>
              </a:spcBef>
              <a:buClr>
                <a:srgbClr val="0087E2"/>
              </a:buClr>
              <a:buSzPct val="80000"/>
              <a:buFont typeface="Wingdings" panose="05000000000000000000" pitchFamily="2" charset="2"/>
              <a:buChar char="l"/>
              <a:defRPr/>
            </a:pPr>
            <a:r>
              <a:rPr lang="en-US" altLang="zh-CN" sz="1000" b="1" dirty="0">
                <a:solidFill>
                  <a:schemeClr val="accent6">
                    <a:lumMod val="75000"/>
                  </a:schemeClr>
                </a:solidFill>
                <a:latin typeface="微软雅黑" panose="020B0503020204020204" charset="-122"/>
                <a:ea typeface="微软雅黑" panose="020B0503020204020204" charset="-122"/>
              </a:rPr>
              <a:t>RF spectrum big data mining (Spectra Mining);</a:t>
            </a:r>
            <a:endParaRPr lang="en-US" altLang="zh-CN" sz="1000" b="1" dirty="0">
              <a:solidFill>
                <a:schemeClr val="accent6">
                  <a:lumMod val="75000"/>
                </a:schemeClr>
              </a:solidFill>
              <a:latin typeface="微软雅黑" panose="020B0503020204020204" charset="-122"/>
              <a:ea typeface="微软雅黑" panose="020B0503020204020204" charset="-122"/>
            </a:endParaRPr>
          </a:p>
          <a:p>
            <a:pPr marL="271780" indent="-271780" defTabSz="914400" eaLnBrk="0" hangingPunct="0">
              <a:lnSpc>
                <a:spcPct val="125000"/>
              </a:lnSpc>
              <a:spcBef>
                <a:spcPct val="50000"/>
              </a:spcBef>
              <a:buClr>
                <a:srgbClr val="0087E2"/>
              </a:buClr>
              <a:buSzPct val="80000"/>
              <a:buFont typeface="Wingdings" panose="05000000000000000000" pitchFamily="2" charset="2"/>
              <a:buChar char="l"/>
              <a:defRPr/>
            </a:pPr>
            <a:r>
              <a:rPr lang="en-US" altLang="zh-CN" sz="1000" b="1" dirty="0">
                <a:solidFill>
                  <a:schemeClr val="accent6">
                    <a:lumMod val="75000"/>
                  </a:schemeClr>
                </a:solidFill>
                <a:latin typeface="微软雅黑" panose="020B0503020204020204" charset="-122"/>
                <a:ea typeface="微软雅黑" panose="020B0503020204020204" charset="-122"/>
              </a:rPr>
              <a:t>Dynamic spectrum mapping (RF Mapping) and dynamic spectrum allocation;</a:t>
            </a:r>
            <a:endParaRPr lang="en-US" altLang="zh-CN" sz="1000" b="1" dirty="0">
              <a:solidFill>
                <a:schemeClr val="accent6">
                  <a:lumMod val="75000"/>
                </a:schemeClr>
              </a:solidFill>
              <a:latin typeface="微软雅黑" panose="020B0503020204020204" charset="-122"/>
              <a:ea typeface="微软雅黑" panose="020B0503020204020204" charset="-122"/>
            </a:endParaRPr>
          </a:p>
          <a:p>
            <a:pPr marL="271780" indent="-271780" defTabSz="914400" eaLnBrk="0" hangingPunct="0">
              <a:lnSpc>
                <a:spcPct val="125000"/>
              </a:lnSpc>
              <a:spcBef>
                <a:spcPct val="50000"/>
              </a:spcBef>
              <a:buClr>
                <a:srgbClr val="0087E2"/>
              </a:buClr>
              <a:buSzPct val="80000"/>
              <a:buFont typeface="Wingdings" panose="05000000000000000000" pitchFamily="2" charset="2"/>
              <a:buChar char="l"/>
              <a:defRPr/>
            </a:pPr>
            <a:r>
              <a:rPr lang="en-US" altLang="zh-CN" sz="1000" b="1" dirty="0">
                <a:solidFill>
                  <a:schemeClr val="accent6">
                    <a:lumMod val="75000"/>
                  </a:schemeClr>
                </a:solidFill>
                <a:latin typeface="微软雅黑" panose="020B0503020204020204" charset="-122"/>
                <a:ea typeface="微软雅黑" panose="020B0503020204020204" charset="-122"/>
              </a:rPr>
              <a:t>Flexible high-precision real-time positioning and adaptive precise target recognition;</a:t>
            </a:r>
            <a:endParaRPr lang="en-US" altLang="zh-CN" sz="1000" b="1" dirty="0">
              <a:solidFill>
                <a:schemeClr val="accent6">
                  <a:lumMod val="75000"/>
                </a:schemeClr>
              </a:solidFill>
              <a:latin typeface="微软雅黑" panose="020B0503020204020204" charset="-122"/>
              <a:ea typeface="微软雅黑" panose="020B0503020204020204" charset="-122"/>
            </a:endParaRPr>
          </a:p>
          <a:p>
            <a:pPr marL="271780" indent="-271780" defTabSz="914400" eaLnBrk="0" hangingPunct="0">
              <a:lnSpc>
                <a:spcPct val="125000"/>
              </a:lnSpc>
              <a:spcBef>
                <a:spcPct val="50000"/>
              </a:spcBef>
              <a:buClr>
                <a:srgbClr val="0087E2"/>
              </a:buClr>
              <a:buSzPct val="80000"/>
              <a:buFont typeface="Wingdings" panose="05000000000000000000" pitchFamily="2" charset="2"/>
              <a:buChar char="l"/>
              <a:defRPr/>
            </a:pPr>
            <a:r>
              <a:rPr lang="en-US" altLang="zh-CN" sz="1000" b="1" dirty="0">
                <a:solidFill>
                  <a:schemeClr val="accent6">
                    <a:lumMod val="75000"/>
                  </a:schemeClr>
                </a:solidFill>
                <a:latin typeface="微软雅黑" panose="020B0503020204020204" charset="-122"/>
                <a:ea typeface="微软雅黑" panose="020B0503020204020204" charset="-122"/>
              </a:rPr>
              <a:t>Extreme broadband all-photon platform (bandwidth up to 40GHz)</a:t>
            </a:r>
            <a:endParaRPr lang="en-US" altLang="zh-CN" sz="1000" b="1" dirty="0" smtClean="0">
              <a:solidFill>
                <a:schemeClr val="accent6">
                  <a:lumMod val="75000"/>
                </a:schemeClr>
              </a:solidFill>
              <a:latin typeface="微软雅黑" panose="020B0503020204020204" charset="-122"/>
              <a:ea typeface="微软雅黑" panose="020B0503020204020204" charset="-122"/>
            </a:endParaRPr>
          </a:p>
        </p:txBody>
      </p:sp>
      <p:pic>
        <p:nvPicPr>
          <p:cNvPr id="7" name="Picture 2"/>
          <p:cNvPicPr>
            <a:picLocks noChangeAspect="1" noChangeArrowheads="1"/>
          </p:cNvPicPr>
          <p:nvPr/>
        </p:nvPicPr>
        <p:blipFill>
          <a:blip r:embed="rId1" cstate="print"/>
          <a:srcRect/>
          <a:stretch>
            <a:fillRect/>
          </a:stretch>
        </p:blipFill>
        <p:spPr bwMode="auto">
          <a:xfrm>
            <a:off x="441790" y="931228"/>
            <a:ext cx="4911047" cy="2968295"/>
          </a:xfrm>
          <a:prstGeom prst="rect">
            <a:avLst/>
          </a:prstGeom>
          <a:noFill/>
          <a:ln w="9525">
            <a:noFill/>
            <a:miter lim="800000"/>
            <a:headEnd/>
            <a:tailEnd/>
          </a:ln>
        </p:spPr>
      </p:pic>
      <p:sp>
        <p:nvSpPr>
          <p:cNvPr id="8" name="Rectangle 16"/>
          <p:cNvSpPr>
            <a:spLocks noChangeArrowheads="1"/>
          </p:cNvSpPr>
          <p:nvPr/>
        </p:nvSpPr>
        <p:spPr bwMode="gray">
          <a:xfrm>
            <a:off x="3379011" y="2992908"/>
            <a:ext cx="1558229" cy="276999"/>
          </a:xfrm>
          <a:prstGeom prst="rect">
            <a:avLst/>
          </a:prstGeom>
          <a:noFill/>
          <a:ln w="9525" algn="ctr">
            <a:noFill/>
            <a:miter lim="800000"/>
          </a:ln>
        </p:spPr>
        <p:txBody>
          <a:bodyPr wrap="square">
            <a:spAutoFit/>
          </a:bodyPr>
          <a:lstStyle/>
          <a:p>
            <a:pPr algn="ctr" eaLnBrk="0" hangingPunct="0"/>
            <a:r>
              <a:rPr lang="en-US" altLang="zh-CN" sz="1200" b="1" dirty="0" smtClean="0">
                <a:solidFill>
                  <a:schemeClr val="tx1">
                    <a:lumMod val="75000"/>
                    <a:lumOff val="25000"/>
                  </a:schemeClr>
                </a:solidFill>
                <a:effectLst>
                  <a:outerShdw blurRad="38100" dist="38100" dir="2700000" algn="tl">
                    <a:srgbClr val="000000">
                      <a:alpha val="43137"/>
                    </a:srgbClr>
                  </a:outerShdw>
                </a:effectLst>
                <a:latin typeface="+mj-lt"/>
                <a:ea typeface="微软雅黑" panose="020B0503020204020204" charset="-122"/>
              </a:rPr>
              <a:t>All Photonic Engine</a:t>
            </a:r>
            <a:endParaRPr lang="en-US" altLang="zh-CN" sz="1200" b="1" dirty="0">
              <a:solidFill>
                <a:schemeClr val="tx1">
                  <a:lumMod val="75000"/>
                  <a:lumOff val="25000"/>
                </a:schemeClr>
              </a:solidFill>
              <a:effectLst>
                <a:outerShdw blurRad="38100" dist="38100" dir="2700000" algn="tl">
                  <a:srgbClr val="000000">
                    <a:alpha val="43137"/>
                  </a:srgbClr>
                </a:outerShdw>
              </a:effectLst>
              <a:latin typeface="+mj-lt"/>
              <a:ea typeface="微软雅黑" panose="020B0503020204020204" charset="-122"/>
            </a:endParaRPr>
          </a:p>
        </p:txBody>
      </p:sp>
      <p:pic>
        <p:nvPicPr>
          <p:cNvPr id="2" name="7">
            <a:hlinkClick r:id="" action="ppaction://media"/>
          </p:cNvPr>
          <p:cNvPicPr/>
          <p:nvPr>
            <a:audioFile r:link="rId2"/>
            <p:extLst>
              <p:ext uri="{DAA4B4D4-6D71-4841-9C94-3DE7FCFB9230}">
                <p14:media xmlns:p14="http://schemas.microsoft.com/office/powerpoint/2010/main" r:embed="rId3"/>
              </p:ext>
            </p:extLst>
          </p:nvPr>
        </p:nvPicPr>
        <p:blipFill>
          <a:blip r:embed="rId4"/>
          <a:stretch>
            <a:fillRect/>
          </a:stretch>
        </p:blipFill>
        <p:spPr>
          <a:xfrm>
            <a:off x="7761605" y="175895"/>
            <a:ext cx="619125" cy="61912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additive="base">
                                        <p:cTn id="6" dur="89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1">
                  <p:stCondLst>
                    <p:cond delay="indefinite"/>
                  </p:stCondLst>
                  <p:endCondLst>
                    <p:cond evt="onNext">
                      <p:tgtEl>
                        <p:sldTgt/>
                      </p:tgtEl>
                    </p:cond>
                    <p:cond evt="onPrev">
                      <p:tgtEl>
                        <p:sldTgt/>
                      </p:tgtEl>
                    </p:cond>
                    <p:cond evt="onStopAudio">
                      <p:tgtEl>
                        <p:sldTgt/>
                      </p:tgtEl>
                    </p:cond>
                  </p:endCondLst>
                </p:cTn>
                <p:tgtEl>
                  <p:spTgt spid="2"/>
                </p:tgtEl>
              </p:cMediaNode>
            </p:audio>
          </p:childTnLst>
        </p:cTn>
      </p:par>
    </p:tnLst>
  </p:timing>
</p:sld>
</file>

<file path=ppt/theme/theme1.xml><?xml version="1.0" encoding="utf-8"?>
<a:theme xmlns:a="http://schemas.openxmlformats.org/drawingml/2006/main" name="ZTE-Confidential-16X9">
  <a:themeElements>
    <a:clrScheme name="ZTE色彩系统">
      <a:dk1>
        <a:srgbClr val="000000"/>
      </a:dk1>
      <a:lt1>
        <a:srgbClr val="FFFFFF"/>
      </a:lt1>
      <a:dk2>
        <a:srgbClr val="FFDE40"/>
      </a:dk2>
      <a:lt2>
        <a:srgbClr val="008ED3"/>
      </a:lt2>
      <a:accent1>
        <a:srgbClr val="00A651"/>
      </a:accent1>
      <a:accent2>
        <a:srgbClr val="9ACA3C"/>
      </a:accent2>
      <a:accent3>
        <a:srgbClr val="F58233"/>
      </a:accent3>
      <a:accent4>
        <a:srgbClr val="F287B7"/>
      </a:accent4>
      <a:accent5>
        <a:srgbClr val="92278F"/>
      </a:accent5>
      <a:accent6>
        <a:srgbClr val="0066B3"/>
      </a:accent6>
      <a:hlink>
        <a:srgbClr val="0066B3"/>
      </a:hlink>
      <a:folHlink>
        <a:srgbClr val="92278F"/>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0" tIns="0" rIns="0" bIns="0" rtlCol="0" anchor="t">
        <a:noAutofit/>
      </a:bodyPr>
      <a:lstStyle>
        <a:defPPr>
          <a:defRPr kumimoji="1" dirty="0" smtClean="0"/>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ZTE-Confidential-16X9</Template>
  <TotalTime>0</TotalTime>
  <Words>8029</Words>
  <Application>WPS 演示</Application>
  <PresentationFormat>全屏显示(16:9)</PresentationFormat>
  <Paragraphs>203</Paragraphs>
  <Slides>29</Slides>
  <Notes>1</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29</vt:i4>
      </vt:variant>
    </vt:vector>
  </HeadingPairs>
  <TitlesOfParts>
    <vt:vector size="44" baseType="lpstr">
      <vt:lpstr>Arial</vt:lpstr>
      <vt:lpstr>宋体</vt:lpstr>
      <vt:lpstr>Wingdings</vt:lpstr>
      <vt:lpstr>Calibri</vt:lpstr>
      <vt:lpstr>Heiti SC Light</vt:lpstr>
      <vt:lpstr>Times</vt:lpstr>
      <vt:lpstr>微软雅黑</vt:lpstr>
      <vt:lpstr>Arial</vt:lpstr>
      <vt:lpstr>华文楷体</vt:lpstr>
      <vt:lpstr>楷体</vt:lpstr>
      <vt:lpstr>Times New Roman</vt:lpstr>
      <vt:lpstr>Arial Unicode MS</vt:lpstr>
      <vt:lpstr>Wingdings</vt:lpstr>
      <vt:lpstr>华文中宋</vt:lpstr>
      <vt:lpstr>ZTE-Confidential-16X9</vt:lpstr>
      <vt:lpstr>Photonics Illuminates 6G</vt:lpstr>
      <vt:lpstr>CONTENTS</vt:lpstr>
      <vt:lpstr>Grand Era, Grand Trend and Grand Background</vt:lpstr>
      <vt:lpstr>Grand Era, Grand Trend and Grand Background</vt:lpstr>
      <vt:lpstr>Grand Era, Grand Trend and Grand Background</vt:lpstr>
      <vt:lpstr>Grand Era, Grand Trend and Grand Background</vt:lpstr>
      <vt:lpstr>Grand Era, Grand Trend and Grand Background</vt:lpstr>
      <vt:lpstr>Grand Era, Grand Trend and Grand Background</vt:lpstr>
      <vt:lpstr>Grand Era, Grand Trend and Grand Background</vt:lpstr>
      <vt:lpstr>Grand Era, Grand Trend and Grand Background</vt:lpstr>
      <vt:lpstr>Grand Era, Grand Trend and Grand Background</vt:lpstr>
      <vt:lpstr>CONTENTS</vt:lpstr>
      <vt:lpstr>Key Drivers and Use Scenarios of 6G</vt:lpstr>
      <vt:lpstr>Key Drivers and Use Scenarios of 6G</vt:lpstr>
      <vt:lpstr>Key Drivers and Use Scenarios of 6G</vt:lpstr>
      <vt:lpstr>Key Drivers and Use Scenarios of 6G</vt:lpstr>
      <vt:lpstr>Key Drivers and Use Scenarios of 6G</vt:lpstr>
      <vt:lpstr>Key Drivers and Use Scenarios of 6G</vt:lpstr>
      <vt:lpstr>Key Drivers and Use Scenarios of 6G</vt:lpstr>
      <vt:lpstr>CONTENTS</vt:lpstr>
      <vt:lpstr>System Architectures and Enabling Technologies</vt:lpstr>
      <vt:lpstr>System Architectures and Enabling Technologies</vt:lpstr>
      <vt:lpstr>System Architectures and Enabling Technologies</vt:lpstr>
      <vt:lpstr>System Architectures and Enabling Technologies</vt:lpstr>
      <vt:lpstr>System Architectures and Enabling Technologies</vt:lpstr>
      <vt:lpstr>System Architectures and Enabling Technologies</vt:lpstr>
      <vt:lpstr>CONTENTS</vt:lpstr>
      <vt:lpstr>Summary and Perspective</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10002001</dc:creator>
  <cp:lastModifiedBy>10242263</cp:lastModifiedBy>
  <cp:revision>447</cp:revision>
  <cp:lastPrinted>2019-09-19T02:15:00Z</cp:lastPrinted>
  <dcterms:created xsi:type="dcterms:W3CDTF">2015-07-29T09:15:00Z</dcterms:created>
  <dcterms:modified xsi:type="dcterms:W3CDTF">2020-03-08T13:02:24Z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2052-10.8.2.7027</vt:lpwstr>
  </property>
</Properties>
</file>